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2" r:id="rId4"/>
    <p:sldId id="258" r:id="rId5"/>
    <p:sldId id="274" r:id="rId6"/>
    <p:sldId id="273" r:id="rId7"/>
    <p:sldId id="275" r:id="rId8"/>
    <p:sldId id="260" r:id="rId9"/>
    <p:sldId id="276" r:id="rId10"/>
    <p:sldId id="261" r:id="rId11"/>
    <p:sldId id="277" r:id="rId12"/>
    <p:sldId id="278" r:id="rId13"/>
    <p:sldId id="279" r:id="rId14"/>
    <p:sldId id="280" r:id="rId15"/>
    <p:sldId id="262" r:id="rId16"/>
    <p:sldId id="265" r:id="rId17"/>
    <p:sldId id="281" r:id="rId18"/>
    <p:sldId id="267" r:id="rId19"/>
    <p:sldId id="282" r:id="rId20"/>
    <p:sldId id="271" r:id="rId21"/>
    <p:sldId id="283" r:id="rId22"/>
    <p:sldId id="284" r:id="rId23"/>
    <p:sldId id="286" r:id="rId24"/>
    <p:sldId id="285" r:id="rId25"/>
    <p:sldId id="270" r:id="rId26"/>
    <p:sldId id="264" r:id="rId27"/>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59B28BF-C9CE-4994-8FEE-F63D14952113}">
          <p14:sldIdLst>
            <p14:sldId id="256"/>
            <p14:sldId id="257"/>
            <p14:sldId id="272"/>
            <p14:sldId id="258"/>
            <p14:sldId id="274"/>
            <p14:sldId id="273"/>
            <p14:sldId id="275"/>
            <p14:sldId id="260"/>
            <p14:sldId id="276"/>
            <p14:sldId id="261"/>
            <p14:sldId id="277"/>
            <p14:sldId id="278"/>
            <p14:sldId id="279"/>
            <p14:sldId id="280"/>
            <p14:sldId id="262"/>
            <p14:sldId id="265"/>
            <p14:sldId id="281"/>
            <p14:sldId id="267"/>
            <p14:sldId id="282"/>
            <p14:sldId id="271"/>
            <p14:sldId id="283"/>
            <p14:sldId id="284"/>
            <p14:sldId id="286"/>
            <p14:sldId id="285"/>
            <p14:sldId id="270"/>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0000FF"/>
    <a:srgbClr val="FFFFFF"/>
    <a:srgbClr val="7D8285"/>
    <a:srgbClr val="5B89C1"/>
    <a:srgbClr val="B6BABB"/>
    <a:srgbClr val="AABECA"/>
    <a:srgbClr val="F3F3F3"/>
    <a:srgbClr val="F5F5F5"/>
    <a:srgbClr val="8B8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5401" autoAdjust="0"/>
  </p:normalViewPr>
  <p:slideViewPr>
    <p:cSldViewPr>
      <p:cViewPr>
        <p:scale>
          <a:sx n="90" d="100"/>
          <a:sy n="90" d="100"/>
        </p:scale>
        <p:origin x="1026" y="-10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276" y="-96"/>
      </p:cViewPr>
      <p:guideLst>
        <p:guide orient="horz" pos="3149"/>
        <p:guide pos="216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69EFC-1DC9-4998-9AA1-49965533B558}" type="doc">
      <dgm:prSet loTypeId="urn:microsoft.com/office/officeart/2005/8/layout/lProcess2" loCatId="list" qsTypeId="urn:microsoft.com/office/officeart/2005/8/quickstyle/3d4" qsCatId="3D" csTypeId="urn:microsoft.com/office/officeart/2005/8/colors/accent0_1" csCatId="mainScheme" phldr="1"/>
      <dgm:spPr/>
      <dgm:t>
        <a:bodyPr/>
        <a:lstStyle/>
        <a:p>
          <a:endParaRPr lang="ru-RU"/>
        </a:p>
      </dgm:t>
    </dgm:pt>
    <dgm:pt modelId="{D5D14F7D-9BFB-42ED-8FA7-547814E4A08D}">
      <dgm:prSet phldrT="[Текст]"/>
      <dgm:spPr/>
      <dgm:t>
        <a:bodyPr/>
        <a:lstStyle/>
        <a:p>
          <a:r>
            <a:rPr lang="en-US" dirty="0"/>
            <a:t>SMS -</a:t>
          </a:r>
          <a:r>
            <a:rPr lang="ka-GE" dirty="0"/>
            <a:t>სისტემა</a:t>
          </a:r>
          <a:endParaRPr lang="ru-RU" dirty="0"/>
        </a:p>
      </dgm:t>
    </dgm:pt>
    <dgm:pt modelId="{A9C218D1-BB46-4D86-A954-D1D615AB5D75}" type="parTrans" cxnId="{95C026FC-1AE3-4561-9115-95556132E66A}">
      <dgm:prSet/>
      <dgm:spPr/>
      <dgm:t>
        <a:bodyPr/>
        <a:lstStyle/>
        <a:p>
          <a:endParaRPr lang="ru-RU"/>
        </a:p>
      </dgm:t>
    </dgm:pt>
    <dgm:pt modelId="{D9927A35-5B3A-4B48-87D9-15D054586C09}" type="sibTrans" cxnId="{95C026FC-1AE3-4561-9115-95556132E66A}">
      <dgm:prSet/>
      <dgm:spPr/>
      <dgm:t>
        <a:bodyPr/>
        <a:lstStyle/>
        <a:p>
          <a:endParaRPr lang="ru-RU"/>
        </a:p>
      </dgm:t>
    </dgm:pt>
    <dgm:pt modelId="{BD1218E7-06B2-4156-B744-8A0354C8AD5D}">
      <dgm:prSet phldrT="[Текст]"/>
      <dgm:spPr/>
      <dgm:t>
        <a:bodyPr/>
        <a:lstStyle/>
        <a:p>
          <a:pPr>
            <a:buAutoNum type="arabicParenR"/>
          </a:pPr>
          <a:r>
            <a:rPr lang="ka-GE" dirty="0">
              <a:ln w="0"/>
              <a:effectLst>
                <a:outerShdw blurRad="38100" dist="25400" dir="5400000" algn="ctr" rotWithShape="0">
                  <a:srgbClr val="6E747A">
                    <a:alpha val="43000"/>
                  </a:srgbClr>
                </a:outerShdw>
              </a:effectLst>
            </a:rPr>
            <a:t>საინფორმაციო შეხვედრები</a:t>
          </a:r>
          <a:endParaRPr lang="ru-RU" dirty="0"/>
        </a:p>
      </dgm:t>
    </dgm:pt>
    <dgm:pt modelId="{2932A62D-4DC6-452D-9CAA-A7D70583CA26}" type="parTrans" cxnId="{4E502B18-209C-46CA-8A79-6E1A42C4AB5A}">
      <dgm:prSet/>
      <dgm:spPr/>
      <dgm:t>
        <a:bodyPr/>
        <a:lstStyle/>
        <a:p>
          <a:endParaRPr lang="ru-RU"/>
        </a:p>
      </dgm:t>
    </dgm:pt>
    <dgm:pt modelId="{A5C54C3B-BC6C-4B68-A2F4-A54E93C99D37}" type="sibTrans" cxnId="{4E502B18-209C-46CA-8A79-6E1A42C4AB5A}">
      <dgm:prSet/>
      <dgm:spPr/>
      <dgm:t>
        <a:bodyPr/>
        <a:lstStyle/>
        <a:p>
          <a:endParaRPr lang="ru-RU"/>
        </a:p>
      </dgm:t>
    </dgm:pt>
    <dgm:pt modelId="{F899138F-1988-4C3E-81ED-35473886FCA3}">
      <dgm:prSet phldrT="[Текст]"/>
      <dgm:spPr/>
      <dgm:t>
        <a:bodyPr/>
        <a:lstStyle/>
        <a:p>
          <a:pPr>
            <a:buAutoNum type="arabicParenR"/>
          </a:pPr>
          <a:r>
            <a:rPr lang="ka-GE">
              <a:ln w="0"/>
              <a:effectLst>
                <a:outerShdw blurRad="38100" dist="25400" dir="5400000" algn="ctr" rotWithShape="0">
                  <a:srgbClr val="6E747A">
                    <a:alpha val="43000"/>
                  </a:srgbClr>
                </a:outerShdw>
              </a:effectLst>
            </a:rPr>
            <a:t>ანკეტა - მემორანდუმი</a:t>
          </a:r>
          <a:endParaRPr lang="ru-RU" dirty="0"/>
        </a:p>
      </dgm:t>
    </dgm:pt>
    <dgm:pt modelId="{CB06B91F-FFC7-423C-A700-30A0FF57BB62}" type="parTrans" cxnId="{8977C80B-3395-4BEB-B51C-D77B3EFFF923}">
      <dgm:prSet/>
      <dgm:spPr/>
      <dgm:t>
        <a:bodyPr/>
        <a:lstStyle/>
        <a:p>
          <a:endParaRPr lang="ru-RU"/>
        </a:p>
      </dgm:t>
    </dgm:pt>
    <dgm:pt modelId="{2C2E9D30-3567-4370-A269-E79EC4AFDD0A}" type="sibTrans" cxnId="{8977C80B-3395-4BEB-B51C-D77B3EFFF923}">
      <dgm:prSet/>
      <dgm:spPr/>
      <dgm:t>
        <a:bodyPr/>
        <a:lstStyle/>
        <a:p>
          <a:endParaRPr lang="ru-RU"/>
        </a:p>
      </dgm:t>
    </dgm:pt>
    <dgm:pt modelId="{DEB6FBB1-12F4-4072-8BA0-63F73C583B85}">
      <dgm:prSet phldrT="[Текст]"/>
      <dgm:spPr/>
      <dgm:t>
        <a:bodyPr/>
        <a:lstStyle/>
        <a:p>
          <a:pPr>
            <a:buAutoNum type="arabicParenR"/>
          </a:pPr>
          <a:r>
            <a:rPr lang="ka-GE" dirty="0">
              <a:ln w="0"/>
              <a:effectLst>
                <a:outerShdw blurRad="38100" dist="25400" dir="5400000" algn="ctr" rotWithShape="0">
                  <a:srgbClr val="6E747A">
                    <a:alpha val="43000"/>
                  </a:srgbClr>
                </a:outerShdw>
              </a:effectLst>
            </a:rPr>
            <a:t>ელექტრონული ბაზა</a:t>
          </a:r>
          <a:endParaRPr lang="ru-RU" dirty="0"/>
        </a:p>
      </dgm:t>
    </dgm:pt>
    <dgm:pt modelId="{454942FC-9F42-43E2-971D-53D720B76ECD}" type="parTrans" cxnId="{0F14BC8B-E263-4570-B8CF-732F37638039}">
      <dgm:prSet/>
      <dgm:spPr/>
      <dgm:t>
        <a:bodyPr/>
        <a:lstStyle/>
        <a:p>
          <a:endParaRPr lang="ru-RU"/>
        </a:p>
      </dgm:t>
    </dgm:pt>
    <dgm:pt modelId="{76DE73F7-A7BA-4C6C-84FE-D930EBAAE76B}" type="sibTrans" cxnId="{0F14BC8B-E263-4570-B8CF-732F37638039}">
      <dgm:prSet/>
      <dgm:spPr/>
      <dgm:t>
        <a:bodyPr/>
        <a:lstStyle/>
        <a:p>
          <a:endParaRPr lang="ru-RU"/>
        </a:p>
      </dgm:t>
    </dgm:pt>
    <dgm:pt modelId="{5F5AA445-AC94-4611-B18D-F37A24226658}" type="pres">
      <dgm:prSet presAssocID="{00269EFC-1DC9-4998-9AA1-49965533B558}" presName="theList" presStyleCnt="0">
        <dgm:presLayoutVars>
          <dgm:dir/>
          <dgm:animLvl val="lvl"/>
          <dgm:resizeHandles val="exact"/>
        </dgm:presLayoutVars>
      </dgm:prSet>
      <dgm:spPr/>
    </dgm:pt>
    <dgm:pt modelId="{72FBD29A-13FB-4104-9FB0-68FAB15164F5}" type="pres">
      <dgm:prSet presAssocID="{D5D14F7D-9BFB-42ED-8FA7-547814E4A08D}" presName="compNode" presStyleCnt="0"/>
      <dgm:spPr/>
    </dgm:pt>
    <dgm:pt modelId="{98A49F0F-66F5-4F03-B848-8D37FBE27448}" type="pres">
      <dgm:prSet presAssocID="{D5D14F7D-9BFB-42ED-8FA7-547814E4A08D}" presName="aNode" presStyleLbl="bgShp" presStyleIdx="0" presStyleCnt="1" custLinFactNeighborX="97500" custLinFactNeighborY="1044"/>
      <dgm:spPr/>
    </dgm:pt>
    <dgm:pt modelId="{D8904110-5962-462D-B82C-BADD9B308DDB}" type="pres">
      <dgm:prSet presAssocID="{D5D14F7D-9BFB-42ED-8FA7-547814E4A08D}" presName="textNode" presStyleLbl="bgShp" presStyleIdx="0" presStyleCnt="1"/>
      <dgm:spPr/>
    </dgm:pt>
    <dgm:pt modelId="{C8655049-4CFA-49B8-84A5-14806AB7CDE0}" type="pres">
      <dgm:prSet presAssocID="{D5D14F7D-9BFB-42ED-8FA7-547814E4A08D}" presName="compChildNode" presStyleCnt="0"/>
      <dgm:spPr/>
    </dgm:pt>
    <dgm:pt modelId="{CA83A926-C96C-4827-ABE2-BE113FC95BED}" type="pres">
      <dgm:prSet presAssocID="{D5D14F7D-9BFB-42ED-8FA7-547814E4A08D}" presName="theInnerList" presStyleCnt="0"/>
      <dgm:spPr/>
    </dgm:pt>
    <dgm:pt modelId="{FBCF88F8-BF63-47D6-A3CE-97C6ECD2BF18}" type="pres">
      <dgm:prSet presAssocID="{BD1218E7-06B2-4156-B744-8A0354C8AD5D}" presName="childNode" presStyleLbl="node1" presStyleIdx="0" presStyleCnt="3" custLinFactNeighborY="-35192">
        <dgm:presLayoutVars>
          <dgm:bulletEnabled val="1"/>
        </dgm:presLayoutVars>
      </dgm:prSet>
      <dgm:spPr/>
    </dgm:pt>
    <dgm:pt modelId="{560D7B85-8177-4832-8564-C74A0765FFED}" type="pres">
      <dgm:prSet presAssocID="{BD1218E7-06B2-4156-B744-8A0354C8AD5D}" presName="aSpace2" presStyleCnt="0"/>
      <dgm:spPr/>
    </dgm:pt>
    <dgm:pt modelId="{0A83A669-2891-4B39-ADD9-213B22706CCF}" type="pres">
      <dgm:prSet presAssocID="{F899138F-1988-4C3E-81ED-35473886FCA3}" presName="childNode" presStyleLbl="node1" presStyleIdx="1" presStyleCnt="3">
        <dgm:presLayoutVars>
          <dgm:bulletEnabled val="1"/>
        </dgm:presLayoutVars>
      </dgm:prSet>
      <dgm:spPr/>
    </dgm:pt>
    <dgm:pt modelId="{68D0F8FD-10AA-4D3A-B39E-4C8DEF3F5421}" type="pres">
      <dgm:prSet presAssocID="{F899138F-1988-4C3E-81ED-35473886FCA3}" presName="aSpace2" presStyleCnt="0"/>
      <dgm:spPr/>
    </dgm:pt>
    <dgm:pt modelId="{B7EBE30A-EE05-4D12-89EA-0D3EF34AB67F}" type="pres">
      <dgm:prSet presAssocID="{DEB6FBB1-12F4-4072-8BA0-63F73C583B85}" presName="childNode" presStyleLbl="node1" presStyleIdx="2" presStyleCnt="3">
        <dgm:presLayoutVars>
          <dgm:bulletEnabled val="1"/>
        </dgm:presLayoutVars>
      </dgm:prSet>
      <dgm:spPr/>
    </dgm:pt>
  </dgm:ptLst>
  <dgm:cxnLst>
    <dgm:cxn modelId="{8977C80B-3395-4BEB-B51C-D77B3EFFF923}" srcId="{D5D14F7D-9BFB-42ED-8FA7-547814E4A08D}" destId="{F899138F-1988-4C3E-81ED-35473886FCA3}" srcOrd="1" destOrd="0" parTransId="{CB06B91F-FFC7-423C-A700-30A0FF57BB62}" sibTransId="{2C2E9D30-3567-4370-A269-E79EC4AFDD0A}"/>
    <dgm:cxn modelId="{4E502B18-209C-46CA-8A79-6E1A42C4AB5A}" srcId="{D5D14F7D-9BFB-42ED-8FA7-547814E4A08D}" destId="{BD1218E7-06B2-4156-B744-8A0354C8AD5D}" srcOrd="0" destOrd="0" parTransId="{2932A62D-4DC6-452D-9CAA-A7D70583CA26}" sibTransId="{A5C54C3B-BC6C-4B68-A2F4-A54E93C99D37}"/>
    <dgm:cxn modelId="{12763630-8A76-4D63-9E57-808C555139EB}" type="presOf" srcId="{DEB6FBB1-12F4-4072-8BA0-63F73C583B85}" destId="{B7EBE30A-EE05-4D12-89EA-0D3EF34AB67F}" srcOrd="0" destOrd="0" presId="urn:microsoft.com/office/officeart/2005/8/layout/lProcess2"/>
    <dgm:cxn modelId="{CC435064-F48F-4D08-8A73-0021323CD9A8}" type="presOf" srcId="{D5D14F7D-9BFB-42ED-8FA7-547814E4A08D}" destId="{98A49F0F-66F5-4F03-B848-8D37FBE27448}" srcOrd="0" destOrd="0" presId="urn:microsoft.com/office/officeart/2005/8/layout/lProcess2"/>
    <dgm:cxn modelId="{A5BD0355-4DFF-4D30-85FF-7606D11F93EC}" type="presOf" srcId="{00269EFC-1DC9-4998-9AA1-49965533B558}" destId="{5F5AA445-AC94-4611-B18D-F37A24226658}" srcOrd="0" destOrd="0" presId="urn:microsoft.com/office/officeart/2005/8/layout/lProcess2"/>
    <dgm:cxn modelId="{DEEB7E59-0D68-4FCD-B0F7-212A7EACB3A4}" type="presOf" srcId="{F899138F-1988-4C3E-81ED-35473886FCA3}" destId="{0A83A669-2891-4B39-ADD9-213B22706CCF}" srcOrd="0" destOrd="0" presId="urn:microsoft.com/office/officeart/2005/8/layout/lProcess2"/>
    <dgm:cxn modelId="{0F14BC8B-E263-4570-B8CF-732F37638039}" srcId="{D5D14F7D-9BFB-42ED-8FA7-547814E4A08D}" destId="{DEB6FBB1-12F4-4072-8BA0-63F73C583B85}" srcOrd="2" destOrd="0" parTransId="{454942FC-9F42-43E2-971D-53D720B76ECD}" sibTransId="{76DE73F7-A7BA-4C6C-84FE-D930EBAAE76B}"/>
    <dgm:cxn modelId="{7ABE4D9C-9ED2-4AC9-8C95-DDDDA8C31BC5}" type="presOf" srcId="{D5D14F7D-9BFB-42ED-8FA7-547814E4A08D}" destId="{D8904110-5962-462D-B82C-BADD9B308DDB}" srcOrd="1" destOrd="0" presId="urn:microsoft.com/office/officeart/2005/8/layout/lProcess2"/>
    <dgm:cxn modelId="{115465E3-EEA1-478C-A3D6-94EDCEE836A9}" type="presOf" srcId="{BD1218E7-06B2-4156-B744-8A0354C8AD5D}" destId="{FBCF88F8-BF63-47D6-A3CE-97C6ECD2BF18}" srcOrd="0" destOrd="0" presId="urn:microsoft.com/office/officeart/2005/8/layout/lProcess2"/>
    <dgm:cxn modelId="{95C026FC-1AE3-4561-9115-95556132E66A}" srcId="{00269EFC-1DC9-4998-9AA1-49965533B558}" destId="{D5D14F7D-9BFB-42ED-8FA7-547814E4A08D}" srcOrd="0" destOrd="0" parTransId="{A9C218D1-BB46-4D86-A954-D1D615AB5D75}" sibTransId="{D9927A35-5B3A-4B48-87D9-15D054586C09}"/>
    <dgm:cxn modelId="{F1B509E6-68F6-4CC6-9E3D-6516D4167738}" type="presParOf" srcId="{5F5AA445-AC94-4611-B18D-F37A24226658}" destId="{72FBD29A-13FB-4104-9FB0-68FAB15164F5}" srcOrd="0" destOrd="0" presId="urn:microsoft.com/office/officeart/2005/8/layout/lProcess2"/>
    <dgm:cxn modelId="{1D3B290D-DF51-4C04-8AE7-5174226E3D28}" type="presParOf" srcId="{72FBD29A-13FB-4104-9FB0-68FAB15164F5}" destId="{98A49F0F-66F5-4F03-B848-8D37FBE27448}" srcOrd="0" destOrd="0" presId="urn:microsoft.com/office/officeart/2005/8/layout/lProcess2"/>
    <dgm:cxn modelId="{089BB817-8044-4284-9FBC-F2D333FD967B}" type="presParOf" srcId="{72FBD29A-13FB-4104-9FB0-68FAB15164F5}" destId="{D8904110-5962-462D-B82C-BADD9B308DDB}" srcOrd="1" destOrd="0" presId="urn:microsoft.com/office/officeart/2005/8/layout/lProcess2"/>
    <dgm:cxn modelId="{ED3F529B-80A1-46D7-946A-1A6C95E5A84C}" type="presParOf" srcId="{72FBD29A-13FB-4104-9FB0-68FAB15164F5}" destId="{C8655049-4CFA-49B8-84A5-14806AB7CDE0}" srcOrd="2" destOrd="0" presId="urn:microsoft.com/office/officeart/2005/8/layout/lProcess2"/>
    <dgm:cxn modelId="{878F11DE-6C71-47FD-A8EB-F51E96451BC5}" type="presParOf" srcId="{C8655049-4CFA-49B8-84A5-14806AB7CDE0}" destId="{CA83A926-C96C-4827-ABE2-BE113FC95BED}" srcOrd="0" destOrd="0" presId="urn:microsoft.com/office/officeart/2005/8/layout/lProcess2"/>
    <dgm:cxn modelId="{32EE02D6-35D1-49D4-9065-65451CF7415A}" type="presParOf" srcId="{CA83A926-C96C-4827-ABE2-BE113FC95BED}" destId="{FBCF88F8-BF63-47D6-A3CE-97C6ECD2BF18}" srcOrd="0" destOrd="0" presId="urn:microsoft.com/office/officeart/2005/8/layout/lProcess2"/>
    <dgm:cxn modelId="{9592A78D-30EF-4FB4-9A4D-D416A4B85E9D}" type="presParOf" srcId="{CA83A926-C96C-4827-ABE2-BE113FC95BED}" destId="{560D7B85-8177-4832-8564-C74A0765FFED}" srcOrd="1" destOrd="0" presId="urn:microsoft.com/office/officeart/2005/8/layout/lProcess2"/>
    <dgm:cxn modelId="{00FB35AD-F74A-4F56-96BF-82968A307454}" type="presParOf" srcId="{CA83A926-C96C-4827-ABE2-BE113FC95BED}" destId="{0A83A669-2891-4B39-ADD9-213B22706CCF}" srcOrd="2" destOrd="0" presId="urn:microsoft.com/office/officeart/2005/8/layout/lProcess2"/>
    <dgm:cxn modelId="{1E90F96C-A99D-4204-B499-A340C3D6D91E}" type="presParOf" srcId="{CA83A926-C96C-4827-ABE2-BE113FC95BED}" destId="{68D0F8FD-10AA-4D3A-B39E-4C8DEF3F5421}" srcOrd="3" destOrd="0" presId="urn:microsoft.com/office/officeart/2005/8/layout/lProcess2"/>
    <dgm:cxn modelId="{4A36D4D8-6364-436A-B938-515B9FF916C6}" type="presParOf" srcId="{CA83A926-C96C-4827-ABE2-BE113FC95BED}" destId="{B7EBE30A-EE05-4D12-89EA-0D3EF34AB67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49F0F-66F5-4F03-B848-8D37FBE27448}">
      <dsp:nvSpPr>
        <dsp:cNvPr id="0" name=""/>
        <dsp:cNvSpPr/>
      </dsp:nvSpPr>
      <dsp:spPr>
        <a:xfrm>
          <a:off x="0" y="0"/>
          <a:ext cx="2285999" cy="1878881"/>
        </a:xfrm>
        <a:prstGeom prst="roundRect">
          <a:avLst>
            <a:gd name="adj" fmla="val 10000"/>
          </a:avLst>
        </a:prstGeom>
        <a:solidFill>
          <a:schemeClr val="dk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SMS -</a:t>
          </a:r>
          <a:r>
            <a:rPr lang="ka-GE" sz="2400" kern="1200" dirty="0"/>
            <a:t>სისტემა</a:t>
          </a:r>
          <a:endParaRPr lang="ru-RU" sz="2400" kern="1200" dirty="0"/>
        </a:p>
      </dsp:txBody>
      <dsp:txXfrm>
        <a:off x="0" y="0"/>
        <a:ext cx="2285999" cy="563664"/>
      </dsp:txXfrm>
    </dsp:sp>
    <dsp:sp modelId="{FBCF88F8-BF63-47D6-A3CE-97C6ECD2BF18}">
      <dsp:nvSpPr>
        <dsp:cNvPr id="0" name=""/>
        <dsp:cNvSpPr/>
      </dsp:nvSpPr>
      <dsp:spPr>
        <a:xfrm>
          <a:off x="228599" y="543839"/>
          <a:ext cx="1828799" cy="36912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ka-GE" sz="1000" kern="1200" dirty="0">
              <a:ln w="0"/>
              <a:effectLst>
                <a:outerShdw blurRad="38100" dist="25400" dir="5400000" algn="ctr" rotWithShape="0">
                  <a:srgbClr val="6E747A">
                    <a:alpha val="43000"/>
                  </a:srgbClr>
                </a:outerShdw>
              </a:effectLst>
            </a:rPr>
            <a:t>საინფორმაციო შეხვედრები</a:t>
          </a:r>
          <a:endParaRPr lang="ru-RU" sz="1000" kern="1200" dirty="0"/>
        </a:p>
      </dsp:txBody>
      <dsp:txXfrm>
        <a:off x="239410" y="554650"/>
        <a:ext cx="1807177" cy="347502"/>
      </dsp:txXfrm>
    </dsp:sp>
    <dsp:sp modelId="{0A83A669-2891-4B39-ADD9-213B22706CCF}">
      <dsp:nvSpPr>
        <dsp:cNvPr id="0" name=""/>
        <dsp:cNvSpPr/>
      </dsp:nvSpPr>
      <dsp:spPr>
        <a:xfrm>
          <a:off x="228599" y="989738"/>
          <a:ext cx="1828799" cy="36912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ka-GE" sz="1000" kern="1200">
              <a:ln w="0"/>
              <a:effectLst>
                <a:outerShdw blurRad="38100" dist="25400" dir="5400000" algn="ctr" rotWithShape="0">
                  <a:srgbClr val="6E747A">
                    <a:alpha val="43000"/>
                  </a:srgbClr>
                </a:outerShdw>
              </a:effectLst>
            </a:rPr>
            <a:t>ანკეტა - მემორანდუმი</a:t>
          </a:r>
          <a:endParaRPr lang="ru-RU" sz="1000" kern="1200" dirty="0"/>
        </a:p>
      </dsp:txBody>
      <dsp:txXfrm>
        <a:off x="239410" y="1000549"/>
        <a:ext cx="1807177" cy="347502"/>
      </dsp:txXfrm>
    </dsp:sp>
    <dsp:sp modelId="{B7EBE30A-EE05-4D12-89EA-0D3EF34AB67F}">
      <dsp:nvSpPr>
        <dsp:cNvPr id="0" name=""/>
        <dsp:cNvSpPr/>
      </dsp:nvSpPr>
      <dsp:spPr>
        <a:xfrm>
          <a:off x="228599" y="1415651"/>
          <a:ext cx="1828799" cy="36912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ka-GE" sz="1000" kern="1200" dirty="0">
              <a:ln w="0"/>
              <a:effectLst>
                <a:outerShdw blurRad="38100" dist="25400" dir="5400000" algn="ctr" rotWithShape="0">
                  <a:srgbClr val="6E747A">
                    <a:alpha val="43000"/>
                  </a:srgbClr>
                </a:outerShdw>
              </a:effectLst>
            </a:rPr>
            <a:t>ელექტრონული ბაზა</a:t>
          </a:r>
          <a:endParaRPr lang="ru-RU" sz="1000" kern="1200" dirty="0"/>
        </a:p>
      </dsp:txBody>
      <dsp:txXfrm>
        <a:off x="239410" y="1426462"/>
        <a:ext cx="1807177" cy="3475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US"/>
          </a:p>
        </p:txBody>
      </p:sp>
      <p:sp>
        <p:nvSpPr>
          <p:cNvPr id="3" name="Date Placeholder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81DC86FF-B02C-4415-9ACC-F6DD6F21A403}" type="datetimeFigureOut">
              <a:rPr lang="en-US" smtClean="0"/>
              <a:t>6/12/2018</a:t>
            </a:fld>
            <a:endParaRPr lang="en-US"/>
          </a:p>
        </p:txBody>
      </p:sp>
      <p:sp>
        <p:nvSpPr>
          <p:cNvPr id="4" name="Footer Placeholder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en-US"/>
          </a:p>
        </p:txBody>
      </p:sp>
      <p:sp>
        <p:nvSpPr>
          <p:cNvPr id="5" name="Slide Number Placeholder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7B4CBAAC-D6B0-4D10-8ECD-FF4E54CB47D4}" type="slidenum">
              <a:rPr lang="en-US" smtClean="0"/>
              <a:t>‹#›</a:t>
            </a:fld>
            <a:endParaRPr lang="en-US"/>
          </a:p>
        </p:txBody>
      </p:sp>
    </p:spTree>
    <p:extLst>
      <p:ext uri="{BB962C8B-B14F-4D97-AF65-F5344CB8AC3E}">
        <p14:creationId xmlns:p14="http://schemas.microsoft.com/office/powerpoint/2010/main" val="80405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ru-RU"/>
          </a:p>
        </p:txBody>
      </p:sp>
      <p:sp>
        <p:nvSpPr>
          <p:cNvPr id="3" name="Дата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FFDD184D-2060-4A49-9997-3D04152B0BD0}" type="datetimeFigureOut">
              <a:rPr lang="ru-RU" smtClean="0"/>
              <a:t>12-06-2018</a:t>
            </a:fld>
            <a:endParaRPr lang="ru-RU"/>
          </a:p>
        </p:txBody>
      </p:sp>
      <p:sp>
        <p:nvSpPr>
          <p:cNvPr id="4" name="Образ слайда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6359" tIns="48180" rIns="96359" bIns="48180" rtlCol="0" anchor="ctr"/>
          <a:lstStyle/>
          <a:p>
            <a:endParaRPr lang="ru-RU"/>
          </a:p>
        </p:txBody>
      </p:sp>
      <p:sp>
        <p:nvSpPr>
          <p:cNvPr id="5" name="Заметки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ru-RU"/>
          </a:p>
        </p:txBody>
      </p:sp>
      <p:sp>
        <p:nvSpPr>
          <p:cNvPr id="7" name="Номер слайда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C7C920C7-FA6C-4982-A584-E433249B4789}" type="slidenum">
              <a:rPr lang="ru-RU" smtClean="0"/>
              <a:t>‹#›</a:t>
            </a:fld>
            <a:endParaRPr lang="ru-RU"/>
          </a:p>
        </p:txBody>
      </p:sp>
    </p:spTree>
    <p:extLst>
      <p:ext uri="{BB962C8B-B14F-4D97-AF65-F5344CB8AC3E}">
        <p14:creationId xmlns:p14="http://schemas.microsoft.com/office/powerpoint/2010/main" val="213438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C920C7-FA6C-4982-A584-E433249B4789}" type="slidenum">
              <a:rPr lang="ru-RU" smtClean="0"/>
              <a:t>2</a:t>
            </a:fld>
            <a:endParaRPr lang="ru-RU"/>
          </a:p>
        </p:txBody>
      </p:sp>
    </p:spTree>
    <p:extLst>
      <p:ext uri="{BB962C8B-B14F-4D97-AF65-F5344CB8AC3E}">
        <p14:creationId xmlns:p14="http://schemas.microsoft.com/office/powerpoint/2010/main" val="369561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C920C7-FA6C-4982-A584-E433249B4789}" type="slidenum">
              <a:rPr lang="ru-RU" smtClean="0"/>
              <a:t>3</a:t>
            </a:fld>
            <a:endParaRPr lang="ru-RU"/>
          </a:p>
        </p:txBody>
      </p:sp>
    </p:spTree>
    <p:extLst>
      <p:ext uri="{BB962C8B-B14F-4D97-AF65-F5344CB8AC3E}">
        <p14:creationId xmlns:p14="http://schemas.microsoft.com/office/powerpoint/2010/main" val="89933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C920C7-FA6C-4982-A584-E433249B4789}" type="slidenum">
              <a:rPr lang="ru-RU" smtClean="0"/>
              <a:t>18</a:t>
            </a:fld>
            <a:endParaRPr lang="ru-RU"/>
          </a:p>
        </p:txBody>
      </p:sp>
    </p:spTree>
    <p:extLst>
      <p:ext uri="{BB962C8B-B14F-4D97-AF65-F5344CB8AC3E}">
        <p14:creationId xmlns:p14="http://schemas.microsoft.com/office/powerpoint/2010/main" val="173652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C920C7-FA6C-4982-A584-E433249B4789}" type="slidenum">
              <a:rPr lang="ru-RU" smtClean="0"/>
              <a:t>19</a:t>
            </a:fld>
            <a:endParaRPr lang="ru-RU"/>
          </a:p>
        </p:txBody>
      </p:sp>
    </p:spTree>
    <p:extLst>
      <p:ext uri="{BB962C8B-B14F-4D97-AF65-F5344CB8AC3E}">
        <p14:creationId xmlns:p14="http://schemas.microsoft.com/office/powerpoint/2010/main" val="210336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55F896-FB99-42F4-B5E8-63067300574A}"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116338801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F896-FB99-42F4-B5E8-63067300574A}"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15883463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F896-FB99-42F4-B5E8-63067300574A}"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284071471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F896-FB99-42F4-B5E8-63067300574A}"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85593589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5F896-FB99-42F4-B5E8-63067300574A}"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179840421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5F896-FB99-42F4-B5E8-63067300574A}"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49847542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55F896-FB99-42F4-B5E8-63067300574A}"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58999391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55F896-FB99-42F4-B5E8-63067300574A}"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9227367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5F896-FB99-42F4-B5E8-63067300574A}"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6802162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5F896-FB99-42F4-B5E8-63067300574A}"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362854916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5F896-FB99-42F4-B5E8-63067300574A}"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1645-146B-4DBE-87E4-1791E4152F97}" type="slidenum">
              <a:rPr lang="en-US" smtClean="0"/>
              <a:t>‹#›</a:t>
            </a:fld>
            <a:endParaRPr lang="en-US"/>
          </a:p>
        </p:txBody>
      </p:sp>
    </p:spTree>
    <p:extLst>
      <p:ext uri="{BB962C8B-B14F-4D97-AF65-F5344CB8AC3E}">
        <p14:creationId xmlns:p14="http://schemas.microsoft.com/office/powerpoint/2010/main" val="213108033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5F896-FB99-42F4-B5E8-63067300574A}" type="datetimeFigureOut">
              <a:rPr lang="en-US" smtClean="0"/>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B1645-146B-4DBE-87E4-1791E4152F97}" type="slidenum">
              <a:rPr lang="en-US" smtClean="0"/>
              <a:t>‹#›</a:t>
            </a:fld>
            <a:endParaRPr lang="en-US"/>
          </a:p>
        </p:txBody>
      </p:sp>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val="0"/>
              </a:ext>
            </a:extLst>
          </a:blip>
          <a:srcRect t="51948" r="60390" b="8398"/>
          <a:stretch/>
        </p:blipFill>
        <p:spPr>
          <a:xfrm>
            <a:off x="-16823" y="1"/>
            <a:ext cx="1998023" cy="1500156"/>
          </a:xfrm>
          <a:prstGeom prst="rect">
            <a:avLst/>
          </a:prstGeom>
        </p:spPr>
      </p:pic>
      <p:sp>
        <p:nvSpPr>
          <p:cNvPr id="25" name="Rectangle 24"/>
          <p:cNvSpPr/>
          <p:nvPr userDrawn="1"/>
        </p:nvSpPr>
        <p:spPr>
          <a:xfrm>
            <a:off x="685800" y="1"/>
            <a:ext cx="8458200" cy="1500156"/>
          </a:xfrm>
          <a:prstGeom prst="rect">
            <a:avLst/>
          </a:prstGeom>
          <a:gradFill>
            <a:gsLst>
              <a:gs pos="12900">
                <a:schemeClr val="bg1">
                  <a:lumMod val="95000"/>
                </a:schemeClr>
              </a:gs>
              <a:gs pos="0">
                <a:schemeClr val="bg1">
                  <a:lumMod val="95000"/>
                  <a:alpha val="0"/>
                </a:schemeClr>
              </a:gs>
              <a:gs pos="100000">
                <a:srgbClr val="AABEC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31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hyperlink" Target="http://oz.gov.ge/ge"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oz.gov.ge/ge" TargetMode="External"/><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oz.gov.ge/ge" TargetMode="Externa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oz.gov.ge/ge" TargetMode="External"/><Relationship Id="rId1" Type="http://schemas.openxmlformats.org/officeDocument/2006/relationships/slideLayout" Target="../slideLayouts/slideLayout4.xml"/><Relationship Id="rId4" Type="http://schemas.openxmlformats.org/officeDocument/2006/relationships/hyperlink" Target="http://oz.gov.ge/ge/pages/view/vide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oz.gov.ge/g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lsgindex.org/ge/analysis/" TargetMode="External"/><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hyperlink" Target="http://oz.gov.ge/g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oz.gov.ge/ge" TargetMode="External"/><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oz.gov.ge/ge" TargetMode="External"/><Relationship Id="rId1" Type="http://schemas.openxmlformats.org/officeDocument/2006/relationships/slideLayout" Target="../slideLayouts/slideLayout4.xml"/><Relationship Id="rId6" Type="http://schemas.openxmlformats.org/officeDocument/2006/relationships/hyperlink" Target="https://droa.ge/?p=15921" TargetMode="External"/><Relationship Id="rId5" Type="http://schemas.openxmlformats.org/officeDocument/2006/relationships/image" Target="../media/image43.jpg"/><Relationship Id="rId4" Type="http://schemas.openxmlformats.org/officeDocument/2006/relationships/hyperlink" Target="https://imedinews.ge/ge/saqartvelo/48673/tsulukiani-ozurgetis-sakrebulo-gia-mmartvelobis-kargi-magaliti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z.gov.ge/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z.gov.ge/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z.gov.ge/ge" TargetMode="Externa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matsne.gov.ge/ka/document/view/345644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etition.lsg.ge/ozurgeti/" TargetMode="External"/><Relationship Id="rId2" Type="http://schemas.openxmlformats.org/officeDocument/2006/relationships/hyperlink" Target="http://oz.gov.ge/ge" TargetMode="Externa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hyperlink" Target="http://oz.gov.ge/ge/pages/view/reglamenti" TargetMode="External"/><Relationship Id="rId2" Type="http://schemas.openxmlformats.org/officeDocument/2006/relationships/hyperlink" Target="http://oz.gov.ge/ge"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3" Type="http://schemas.openxmlformats.org/officeDocument/2006/relationships/hyperlink" Target="http://oz.gov.ge/ge/pages/view/reglamenti" TargetMode="External"/><Relationship Id="rId2" Type="http://schemas.openxmlformats.org/officeDocument/2006/relationships/hyperlink" Target="http://oz.gov.ge/ge"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oz.gov.ge/pictures/dadgenileba_2018_381.pdf" TargetMode="Externa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hyperlink" Target="http://oz.gov.ge/ge/pages/view/reglamenti" TargetMode="External"/><Relationship Id="rId2" Type="http://schemas.openxmlformats.org/officeDocument/2006/relationships/hyperlink" Target="http://oz.gov.ge/g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hyperlink" Target="http://oz.gov.ge/ge/pages/view/reglamenti" TargetMode="External"/><Relationship Id="rId2" Type="http://schemas.openxmlformats.org/officeDocument/2006/relationships/hyperlink" Target="http://oz.gov.ge/ge"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3" Type="http://schemas.openxmlformats.org/officeDocument/2006/relationships/hyperlink" Target="http://oz.gov.ge/ge" TargetMode="External"/><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oz.gov.ge/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ozurgeti.mun.gov.ge/ge/live" TargetMode="External"/><Relationship Id="rId5" Type="http://schemas.microsoft.com/office/2007/relationships/hdphoto" Target="../media/hdphoto3.wdp"/><Relationship Id="rId4" Type="http://schemas.openxmlformats.org/officeDocument/2006/relationships/image" Target="../media/image8.png"/><Relationship Id="rId9" Type="http://schemas.openxmlformats.org/officeDocument/2006/relationships/hyperlink" Target="http://oz.gov.ge/g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hyperlink" Target="http://oz.gov.ge/ge" TargetMode="Externa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hyperlink" Target="http://oz.gov.ge/ge/pages/view/yoveltsliuri-angarishi-2" TargetMode="External"/><Relationship Id="rId4" Type="http://schemas.microsoft.com/office/2007/relationships/hdphoto" Target="../media/hdphoto4.wdp"/><Relationship Id="rId9" Type="http://schemas.openxmlformats.org/officeDocument/2006/relationships/hyperlink" Target="http://oz.gov.ge/ge/pages/view/vide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g"/><Relationship Id="rId4" Type="http://schemas.openxmlformats.org/officeDocument/2006/relationships/diagramLayout" Target="../diagrams/layout1.xml"/><Relationship Id="rId9" Type="http://schemas.openxmlformats.org/officeDocument/2006/relationships/hyperlink" Target="http://oz.gov.ge/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oz.gov.ge/ge"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hyperlink" Target="http://oz.gov.ge/ge" TargetMode="External"/><Relationship Id="rId3" Type="http://schemas.openxmlformats.org/officeDocument/2006/relationships/image" Target="../media/image22.png"/><Relationship Id="rId7" Type="http://schemas.openxmlformats.org/officeDocument/2006/relationships/image" Target="../media/image24.jp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hyperlink" Target="https://docs.google.com/forms/d/1_QuB3UkxdOG8vtbOXlcLkZc7dGVWlp7PhGpjBHguDKs/viewform?edit_requested=true" TargetMode="External"/><Relationship Id="rId5" Type="http://schemas.openxmlformats.org/officeDocument/2006/relationships/image" Target="../media/image23.jpe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oz.gov.ge/g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
        <p:nvSpPr>
          <p:cNvPr id="5" name="Rectangle 4"/>
          <p:cNvSpPr/>
          <p:nvPr/>
        </p:nvSpPr>
        <p:spPr>
          <a:xfrm>
            <a:off x="190500" y="847876"/>
            <a:ext cx="8763000"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a-GE"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ღია მმართველობა - პარტნიორობა</a:t>
            </a:r>
          </a:p>
        </p:txBody>
      </p:sp>
      <p:sp>
        <p:nvSpPr>
          <p:cNvPr id="11" name="Rectangle 10"/>
          <p:cNvSpPr/>
          <p:nvPr/>
        </p:nvSpPr>
        <p:spPr>
          <a:xfrm>
            <a:off x="1181100" y="1905000"/>
            <a:ext cx="6781800" cy="830997"/>
          </a:xfrm>
          <a:prstGeom prst="rect">
            <a:avLst/>
          </a:prstGeom>
        </p:spPr>
        <p:txBody>
          <a:bodyPr wrap="square">
            <a:spAutoFit/>
          </a:bodyPr>
          <a:lstStyle/>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OGP</a:t>
            </a:r>
            <a:endParaRPr lang="ka-GE"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ka-GE"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ოზურგეთის მუნიციპალიტეტის საკრებულო</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Рисунок 5">
            <a:extLst>
              <a:ext uri="{FF2B5EF4-FFF2-40B4-BE49-F238E27FC236}">
                <a16:creationId xmlns:a16="http://schemas.microsoft.com/office/drawing/2014/main" id="{DD3AEA05-863B-45CA-A91B-96ABC54ECDBE}"/>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37979" y="3677404"/>
            <a:ext cx="1468042" cy="1978777"/>
          </a:xfrm>
          <a:prstGeom prst="rect">
            <a:avLst/>
          </a:prstGeom>
        </p:spPr>
      </p:pic>
    </p:spTree>
    <p:extLst>
      <p:ext uri="{BB962C8B-B14F-4D97-AF65-F5344CB8AC3E}">
        <p14:creationId xmlns:p14="http://schemas.microsoft.com/office/powerpoint/2010/main" val="31842390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51593DE-C194-44BD-937E-C1660321D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419600"/>
            <a:ext cx="2622663" cy="1742848"/>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2794E09F-1AA5-4E1E-9A05-B4671E07A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96" y="1769414"/>
            <a:ext cx="2896184" cy="236220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Рисунок 2">
            <a:extLst>
              <a:ext uri="{FF2B5EF4-FFF2-40B4-BE49-F238E27FC236}">
                <a16:creationId xmlns:a16="http://schemas.microsoft.com/office/drawing/2014/main" id="{A13E5DE9-6C36-4A53-ADDD-4831699E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4731" y="1669861"/>
            <a:ext cx="3090324" cy="2424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a:extLst>
              <a:ext uri="{FF2B5EF4-FFF2-40B4-BE49-F238E27FC236}">
                <a16:creationId xmlns:a16="http://schemas.microsoft.com/office/drawing/2014/main" id="{746DFFF9-4DF0-4A88-9BB6-11B5F50257CD}"/>
              </a:ext>
            </a:extLst>
          </p:cNvPr>
          <p:cNvSpPr txBox="1">
            <a:spLocks/>
          </p:cNvSpPr>
          <p:nvPr/>
        </p:nvSpPr>
        <p:spPr>
          <a:xfrm>
            <a:off x="1625877" y="627015"/>
            <a:ext cx="6756123" cy="802395"/>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dirty="0">
                <a:ln w="0"/>
                <a:solidFill>
                  <a:srgbClr val="254061"/>
                </a:solidFill>
                <a:effectLst>
                  <a:outerShdw blurRad="38100" dist="25400" dir="5400000" algn="ctr" rotWithShape="0">
                    <a:srgbClr val="6E747A">
                      <a:alpha val="43000"/>
                    </a:srgbClr>
                  </a:outerShdw>
                </a:effectLst>
              </a:rPr>
              <a:t>საზოგადოებრივი ჩართულობის ცენტრები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0354900F-9689-4E29-B662-2D456F022A39}"/>
              </a:ext>
            </a:extLst>
          </p:cNvPr>
          <p:cNvSpPr txBox="1">
            <a:spLocks/>
          </p:cNvSpPr>
          <p:nvPr/>
        </p:nvSpPr>
        <p:spPr>
          <a:xfrm>
            <a:off x="2375038" y="145199"/>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15" name="Объект 9">
            <a:extLst>
              <a:ext uri="{FF2B5EF4-FFF2-40B4-BE49-F238E27FC236}">
                <a16:creationId xmlns:a16="http://schemas.microsoft.com/office/drawing/2014/main" id="{161FDC7C-98D6-40BB-B398-7B4D35DD086B}"/>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5"/>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6" name="Line 1925">
            <a:extLst>
              <a:ext uri="{FF2B5EF4-FFF2-40B4-BE49-F238E27FC236}">
                <a16:creationId xmlns:a16="http://schemas.microsoft.com/office/drawing/2014/main" id="{A8C32635-CC84-40A9-A1D0-C83CB7A38E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17" name="Рисунок 16">
            <a:extLst>
              <a:ext uri="{FF2B5EF4-FFF2-40B4-BE49-F238E27FC236}">
                <a16:creationId xmlns:a16="http://schemas.microsoft.com/office/drawing/2014/main" id="{4E3D899A-3CA9-4263-BC8B-1E9C1815D1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9" y="4334851"/>
            <a:ext cx="2622663" cy="1826018"/>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79003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1000"/>
                                        <p:tgtEl>
                                          <p:spTgt spid="8"/>
                                        </p:tgtEl>
                                      </p:cBhvr>
                                    </p:animEffect>
                                  </p:child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1000"/>
                                        <p:tgtEl>
                                          <p:spTgt spid="3"/>
                                        </p:tgtEl>
                                      </p:cBhvr>
                                    </p:animEffect>
                                  </p:child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out)">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DFFF9-4DF0-4A88-9BB6-11B5F50257CD}"/>
              </a:ext>
            </a:extLst>
          </p:cNvPr>
          <p:cNvSpPr txBox="1">
            <a:spLocks/>
          </p:cNvSpPr>
          <p:nvPr/>
        </p:nvSpPr>
        <p:spPr>
          <a:xfrm>
            <a:off x="1575269" y="825150"/>
            <a:ext cx="6235562" cy="632546"/>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dirty="0">
                <a:ln w="0"/>
                <a:solidFill>
                  <a:srgbClr val="254061"/>
                </a:solidFill>
                <a:effectLst>
                  <a:outerShdw blurRad="38100" dist="25400" dir="5400000" algn="ctr" rotWithShape="0">
                    <a:srgbClr val="6E747A">
                      <a:alpha val="43000"/>
                    </a:srgbClr>
                  </a:outerShdw>
                </a:effectLst>
              </a:rPr>
              <a:t>შეგვეკითხეთ - გიპასუხებთ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0354900F-9689-4E29-B662-2D456F022A39}"/>
              </a:ext>
            </a:extLst>
          </p:cNvPr>
          <p:cNvSpPr txBox="1">
            <a:spLocks/>
          </p:cNvSpPr>
          <p:nvPr/>
        </p:nvSpPr>
        <p:spPr>
          <a:xfrm>
            <a:off x="1941402" y="132201"/>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15" name="Объект 9">
            <a:extLst>
              <a:ext uri="{FF2B5EF4-FFF2-40B4-BE49-F238E27FC236}">
                <a16:creationId xmlns:a16="http://schemas.microsoft.com/office/drawing/2014/main" id="{161FDC7C-98D6-40BB-B398-7B4D35DD086B}"/>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6" name="Line 1925">
            <a:extLst>
              <a:ext uri="{FF2B5EF4-FFF2-40B4-BE49-F238E27FC236}">
                <a16:creationId xmlns:a16="http://schemas.microsoft.com/office/drawing/2014/main" id="{A8C32635-CC84-40A9-A1D0-C83CB7A38E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4" name="Рисунок 3">
            <a:extLst>
              <a:ext uri="{FF2B5EF4-FFF2-40B4-BE49-F238E27FC236}">
                <a16:creationId xmlns:a16="http://schemas.microsoft.com/office/drawing/2014/main" id="{B4DEDFB6-4A7F-4301-BBE3-DDB5B0577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50" y="1600957"/>
            <a:ext cx="3808301" cy="2671761"/>
          </a:xfrm>
          <a:prstGeom prst="rect">
            <a:avLst/>
          </a:prstGeom>
        </p:spPr>
      </p:pic>
      <p:sp>
        <p:nvSpPr>
          <p:cNvPr id="5" name="Прямоугольник 4">
            <a:extLst>
              <a:ext uri="{FF2B5EF4-FFF2-40B4-BE49-F238E27FC236}">
                <a16:creationId xmlns:a16="http://schemas.microsoft.com/office/drawing/2014/main" id="{0DBCB635-DB30-43AD-B5FE-DF2AE08074C5}"/>
              </a:ext>
            </a:extLst>
          </p:cNvPr>
          <p:cNvSpPr/>
          <p:nvPr/>
        </p:nvSpPr>
        <p:spPr>
          <a:xfrm>
            <a:off x="101189" y="2651268"/>
            <a:ext cx="4481264" cy="1200329"/>
          </a:xfrm>
          <a:prstGeom prst="rect">
            <a:avLst/>
          </a:prstGeom>
        </p:spPr>
        <p:txBody>
          <a:bodyPr wrap="square">
            <a:spAutoFit/>
          </a:bodyPr>
          <a:lstStyle/>
          <a:p>
            <a:r>
              <a:rPr lang="en-US" sz="1200" dirty="0">
                <a:solidFill>
                  <a:srgbClr val="254061"/>
                </a:solidFill>
                <a:latin typeface="SF Regular"/>
              </a:rPr>
              <a:t>    </a:t>
            </a:r>
            <a:r>
              <a:rPr lang="ka-GE" sz="1200" dirty="0">
                <a:solidFill>
                  <a:srgbClr val="254061"/>
                </a:solidFill>
                <a:latin typeface="SF Regular"/>
              </a:rPr>
              <a:t>სოფელში არასაკმარისი რაოდენობითაა სანაგვე ურნები და ხელოვნურად შექმნილია ნაგავსაყრელები. იგეგმება თუ არა ამ პრობლემის მოგვარება</a:t>
            </a:r>
            <a:r>
              <a:rPr lang="en-US" sz="1200" dirty="0">
                <a:solidFill>
                  <a:srgbClr val="254061"/>
                </a:solidFill>
                <a:latin typeface="SF Regular"/>
              </a:rPr>
              <a:t>?</a:t>
            </a:r>
            <a:r>
              <a:rPr lang="ka-GE" sz="1200" dirty="0">
                <a:solidFill>
                  <a:srgbClr val="254061"/>
                </a:solidFill>
                <a:latin typeface="SF Regular"/>
              </a:rPr>
              <a:t> </a:t>
            </a:r>
            <a:endParaRPr lang="en-US" sz="1200" dirty="0">
              <a:solidFill>
                <a:srgbClr val="254061"/>
              </a:solidFill>
              <a:latin typeface="SF Regular"/>
            </a:endParaRPr>
          </a:p>
          <a:p>
            <a:endParaRPr lang="en-US" sz="1200" dirty="0">
              <a:solidFill>
                <a:srgbClr val="254061"/>
              </a:solidFill>
              <a:latin typeface="SF Regular"/>
              <a:sym typeface="Wingdings" panose="05000000000000000000" pitchFamily="2" charset="2"/>
            </a:endParaRPr>
          </a:p>
          <a:p>
            <a:r>
              <a:rPr lang="en-US" sz="1200" dirty="0">
                <a:solidFill>
                  <a:srgbClr val="254061"/>
                </a:solidFill>
                <a:latin typeface="SF Regular"/>
                <a:sym typeface="Wingdings" panose="05000000000000000000" pitchFamily="2" charset="2"/>
              </a:rPr>
              <a:t>   </a:t>
            </a:r>
            <a:r>
              <a:rPr lang="ka-GE" sz="1200" dirty="0">
                <a:solidFill>
                  <a:srgbClr val="254061"/>
                </a:solidFill>
                <a:latin typeface="SF Regular"/>
              </a:rPr>
              <a:t>ოზურგეთის მუნიციპალიტეტის სოფლებში სექტემბრიდან იგეგმება სანაგვე ურნების დამატება</a:t>
            </a:r>
            <a:r>
              <a:rPr lang="en-US" sz="1200" dirty="0">
                <a:solidFill>
                  <a:srgbClr val="254061"/>
                </a:solidFill>
                <a:latin typeface="SF Regular"/>
              </a:rPr>
              <a:t>.</a:t>
            </a:r>
            <a:endParaRPr lang="ru-RU" sz="1200" dirty="0">
              <a:solidFill>
                <a:srgbClr val="254061"/>
              </a:solidFill>
            </a:endParaRPr>
          </a:p>
        </p:txBody>
      </p:sp>
      <p:sp>
        <p:nvSpPr>
          <p:cNvPr id="18" name="Прямоугольник 17">
            <a:extLst>
              <a:ext uri="{FF2B5EF4-FFF2-40B4-BE49-F238E27FC236}">
                <a16:creationId xmlns:a16="http://schemas.microsoft.com/office/drawing/2014/main" id="{90276318-8707-4003-9B44-950364E302E5}"/>
              </a:ext>
            </a:extLst>
          </p:cNvPr>
          <p:cNvSpPr/>
          <p:nvPr/>
        </p:nvSpPr>
        <p:spPr>
          <a:xfrm>
            <a:off x="146557" y="4266805"/>
            <a:ext cx="4481264" cy="1200329"/>
          </a:xfrm>
          <a:prstGeom prst="rect">
            <a:avLst/>
          </a:prstGeom>
        </p:spPr>
        <p:txBody>
          <a:bodyPr wrap="square">
            <a:spAutoFit/>
          </a:bodyPr>
          <a:lstStyle/>
          <a:p>
            <a:r>
              <a:rPr lang="ka-GE" sz="1200" dirty="0">
                <a:solidFill>
                  <a:srgbClr val="254061"/>
                </a:solidFill>
                <a:latin typeface="SF Regular"/>
              </a:rPr>
              <a:t>    იგეგმება თუ არა სოფლის ცენტრალური გზის დამეწყრილი უბნების შეკეთება?</a:t>
            </a:r>
          </a:p>
          <a:p>
            <a:endParaRPr lang="ka-GE" sz="1200" dirty="0">
              <a:solidFill>
                <a:srgbClr val="254061"/>
              </a:solidFill>
              <a:latin typeface="SF Regular"/>
            </a:endParaRPr>
          </a:p>
          <a:p>
            <a:r>
              <a:rPr lang="ka-GE" sz="1200" dirty="0">
                <a:solidFill>
                  <a:srgbClr val="254061"/>
                </a:solidFill>
                <a:latin typeface="SF Regular"/>
              </a:rPr>
              <a:t>    სოფელ თხინვალში  ცენტრალური გზის დამეწყრილი ზოგიერთი უბნის შეკეთება დაწყებულია და ეტაპობრივად ყველა დაზიანებული უბნის შეკეთება მოხდება.</a:t>
            </a:r>
            <a:endParaRPr lang="ru-RU" sz="1200" dirty="0">
              <a:solidFill>
                <a:srgbClr val="254061"/>
              </a:solidFill>
            </a:endParaRPr>
          </a:p>
        </p:txBody>
      </p:sp>
      <p:pic>
        <p:nvPicPr>
          <p:cNvPr id="1026" name="Picture 2" descr="❓">
            <a:extLst>
              <a:ext uri="{FF2B5EF4-FFF2-40B4-BE49-F238E27FC236}">
                <a16:creationId xmlns:a16="http://schemas.microsoft.com/office/drawing/2014/main" id="{5B9DE4D0-B1F2-4963-96DD-FF51218EC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52" y="2603723"/>
            <a:ext cx="252308" cy="271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a:extLst>
              <a:ext uri="{FF2B5EF4-FFF2-40B4-BE49-F238E27FC236}">
                <a16:creationId xmlns:a16="http://schemas.microsoft.com/office/drawing/2014/main" id="{4A153A1E-4BA9-4585-9A48-4AD33D11A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4" y="3232570"/>
            <a:ext cx="359187" cy="359187"/>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a:extLst>
              <a:ext uri="{FF2B5EF4-FFF2-40B4-BE49-F238E27FC236}">
                <a16:creationId xmlns:a16="http://schemas.microsoft.com/office/drawing/2014/main" id="{769B5CF2-9DC4-4FEA-BA46-4C9E1EF53C8F}"/>
              </a:ext>
            </a:extLst>
          </p:cNvPr>
          <p:cNvSpPr/>
          <p:nvPr/>
        </p:nvSpPr>
        <p:spPr>
          <a:xfrm>
            <a:off x="1840318" y="2328211"/>
            <a:ext cx="1093742" cy="307777"/>
          </a:xfrm>
          <a:prstGeom prst="rect">
            <a:avLst/>
          </a:prstGeom>
        </p:spPr>
        <p:txBody>
          <a:bodyPr wrap="square">
            <a:spAutoFit/>
          </a:bodyPr>
          <a:lstStyle/>
          <a:p>
            <a:r>
              <a:rPr lang="ka-GE" sz="1400" b="1" dirty="0">
                <a:solidFill>
                  <a:srgbClr val="254061"/>
                </a:solidFill>
                <a:latin typeface="SF Regular"/>
              </a:rPr>
              <a:t>გურიანთა</a:t>
            </a:r>
            <a:endParaRPr lang="ru-RU" sz="1400" b="1" dirty="0">
              <a:solidFill>
                <a:srgbClr val="254061"/>
              </a:solidFill>
            </a:endParaRPr>
          </a:p>
        </p:txBody>
      </p:sp>
      <p:sp>
        <p:nvSpPr>
          <p:cNvPr id="20" name="Прямоугольник 19">
            <a:extLst>
              <a:ext uri="{FF2B5EF4-FFF2-40B4-BE49-F238E27FC236}">
                <a16:creationId xmlns:a16="http://schemas.microsoft.com/office/drawing/2014/main" id="{B3FDE253-28E6-4021-A1A1-51F53F383820}"/>
              </a:ext>
            </a:extLst>
          </p:cNvPr>
          <p:cNvSpPr/>
          <p:nvPr/>
        </p:nvSpPr>
        <p:spPr>
          <a:xfrm>
            <a:off x="1794950" y="3915412"/>
            <a:ext cx="1093742" cy="307777"/>
          </a:xfrm>
          <a:prstGeom prst="rect">
            <a:avLst/>
          </a:prstGeom>
        </p:spPr>
        <p:txBody>
          <a:bodyPr wrap="square">
            <a:spAutoFit/>
          </a:bodyPr>
          <a:lstStyle/>
          <a:p>
            <a:r>
              <a:rPr lang="ka-GE" sz="1400" b="1" dirty="0">
                <a:solidFill>
                  <a:srgbClr val="254061"/>
                </a:solidFill>
                <a:latin typeface="SF Regular"/>
              </a:rPr>
              <a:t>თხინვალი</a:t>
            </a:r>
            <a:endParaRPr lang="ru-RU" sz="1400" b="1" dirty="0">
              <a:solidFill>
                <a:srgbClr val="254061"/>
              </a:solidFill>
            </a:endParaRPr>
          </a:p>
        </p:txBody>
      </p:sp>
      <p:pic>
        <p:nvPicPr>
          <p:cNvPr id="21" name="Picture 2" descr="❓">
            <a:extLst>
              <a:ext uri="{FF2B5EF4-FFF2-40B4-BE49-F238E27FC236}">
                <a16:creationId xmlns:a16="http://schemas.microsoft.com/office/drawing/2014/main" id="{EE875161-7E89-473C-8E99-C590257E6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7" y="4265251"/>
            <a:ext cx="252308" cy="2713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
            <a:extLst>
              <a:ext uri="{FF2B5EF4-FFF2-40B4-BE49-F238E27FC236}">
                <a16:creationId xmlns:a16="http://schemas.microsoft.com/office/drawing/2014/main" id="{B98C23A4-FCE4-43EF-BA23-63664293B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4" y="4729955"/>
            <a:ext cx="359187" cy="359187"/>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a:extLst>
              <a:ext uri="{FF2B5EF4-FFF2-40B4-BE49-F238E27FC236}">
                <a16:creationId xmlns:a16="http://schemas.microsoft.com/office/drawing/2014/main" id="{1CC7CBC6-A020-45BE-86A1-62585DB30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302" y="4278646"/>
            <a:ext cx="3957847" cy="195679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6445460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0-#ppt_w/2"/>
                                          </p:val>
                                        </p:tav>
                                        <p:tav tm="100000">
                                          <p:val>
                                            <p:strVal val="#ppt_x"/>
                                          </p:val>
                                        </p:tav>
                                      </p:tavLst>
                                    </p:anim>
                                    <p:anim calcmode="lin" valueType="num">
                                      <p:cBhvr additive="base">
                                        <p:cTn id="16" dur="500" fill="hold"/>
                                        <p:tgtEl>
                                          <p:spTgt spid="10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DFFF9-4DF0-4A88-9BB6-11B5F50257CD}"/>
              </a:ext>
            </a:extLst>
          </p:cNvPr>
          <p:cNvSpPr txBox="1">
            <a:spLocks/>
          </p:cNvSpPr>
          <p:nvPr/>
        </p:nvSpPr>
        <p:spPr>
          <a:xfrm>
            <a:off x="1575269" y="825150"/>
            <a:ext cx="6235562" cy="632546"/>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b="1" cap="all" dirty="0">
                <a:ln w="0"/>
                <a:solidFill>
                  <a:srgbClr val="254061"/>
                </a:solidFill>
                <a:effectLst>
                  <a:reflection blurRad="12700" stA="50000" endPos="50000" dist="5000" dir="5400000" sy="-100000" rotWithShape="0"/>
                </a:effectLst>
              </a:rPr>
              <a:t>ღია კარის სხდომა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0354900F-9689-4E29-B662-2D456F022A39}"/>
              </a:ext>
            </a:extLst>
          </p:cNvPr>
          <p:cNvSpPr txBox="1">
            <a:spLocks/>
          </p:cNvSpPr>
          <p:nvPr/>
        </p:nvSpPr>
        <p:spPr>
          <a:xfrm>
            <a:off x="1941402" y="132201"/>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15" name="Объект 9">
            <a:extLst>
              <a:ext uri="{FF2B5EF4-FFF2-40B4-BE49-F238E27FC236}">
                <a16:creationId xmlns:a16="http://schemas.microsoft.com/office/drawing/2014/main" id="{161FDC7C-98D6-40BB-B398-7B4D35DD086B}"/>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6" name="Line 1925">
            <a:extLst>
              <a:ext uri="{FF2B5EF4-FFF2-40B4-BE49-F238E27FC236}">
                <a16:creationId xmlns:a16="http://schemas.microsoft.com/office/drawing/2014/main" id="{A8C32635-CC84-40A9-A1D0-C83CB7A38E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 name="Прямоугольник 1">
            <a:extLst>
              <a:ext uri="{FF2B5EF4-FFF2-40B4-BE49-F238E27FC236}">
                <a16:creationId xmlns:a16="http://schemas.microsoft.com/office/drawing/2014/main" id="{C6A9E0B6-DC80-4C89-8CD7-76A7BD668595}"/>
              </a:ext>
            </a:extLst>
          </p:cNvPr>
          <p:cNvSpPr/>
          <p:nvPr/>
        </p:nvSpPr>
        <p:spPr>
          <a:xfrm>
            <a:off x="4396557" y="1702562"/>
            <a:ext cx="4572000" cy="492443"/>
          </a:xfrm>
          <a:prstGeom prst="rect">
            <a:avLst/>
          </a:prstGeom>
        </p:spPr>
        <p:txBody>
          <a:bodyPr>
            <a:spAutoFit/>
          </a:bodyPr>
          <a:lstStyle/>
          <a:p>
            <a:pPr algn="ctr"/>
            <a:r>
              <a:rPr lang="ka-GE" sz="1400" b="1" dirty="0">
                <a:solidFill>
                  <a:srgbClr val="254061"/>
                </a:solidFill>
                <a:latin typeface="SF Regular"/>
              </a:rPr>
              <a:t>„ამდენ უფროსს ერთად ვერსად ვნახავ“</a:t>
            </a:r>
            <a:r>
              <a:rPr lang="ka-GE" sz="1200" dirty="0">
                <a:solidFill>
                  <a:srgbClr val="254061"/>
                </a:solidFill>
                <a:latin typeface="SF Regular"/>
              </a:rPr>
              <a:t>- „ღია კარის სხდომა“ საკრებულოში</a:t>
            </a:r>
            <a:endParaRPr lang="ru-RU" sz="1200" dirty="0">
              <a:solidFill>
                <a:srgbClr val="254061"/>
              </a:solidFill>
            </a:endParaRPr>
          </a:p>
        </p:txBody>
      </p:sp>
      <p:pic>
        <p:nvPicPr>
          <p:cNvPr id="6" name="Рисунок 5">
            <a:extLst>
              <a:ext uri="{FF2B5EF4-FFF2-40B4-BE49-F238E27FC236}">
                <a16:creationId xmlns:a16="http://schemas.microsoft.com/office/drawing/2014/main" id="{CAD94741-CDB9-4599-B927-3258284F2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71" y="1752600"/>
            <a:ext cx="3428994" cy="2285996"/>
          </a:xfrm>
          <a:prstGeom prst="rect">
            <a:avLst/>
          </a:prstGeom>
        </p:spPr>
      </p:pic>
      <p:pic>
        <p:nvPicPr>
          <p:cNvPr id="8" name="Рисунок 7">
            <a:extLst>
              <a:ext uri="{FF2B5EF4-FFF2-40B4-BE49-F238E27FC236}">
                <a16:creationId xmlns:a16="http://schemas.microsoft.com/office/drawing/2014/main" id="{D61DCBBF-8AE6-479C-A2F5-BD0571442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973" y="2274990"/>
            <a:ext cx="3696712" cy="2308020"/>
          </a:xfrm>
          <a:prstGeom prst="rect">
            <a:avLst/>
          </a:prstGeom>
        </p:spPr>
      </p:pic>
      <p:pic>
        <p:nvPicPr>
          <p:cNvPr id="12" name="Рисунок 11">
            <a:extLst>
              <a:ext uri="{FF2B5EF4-FFF2-40B4-BE49-F238E27FC236}">
                <a16:creationId xmlns:a16="http://schemas.microsoft.com/office/drawing/2014/main" id="{B2CA7606-249D-4978-8D99-5F36E21BD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219" y="4090620"/>
            <a:ext cx="3117781" cy="2135862"/>
          </a:xfrm>
          <a:prstGeom prst="rect">
            <a:avLst/>
          </a:prstGeom>
        </p:spPr>
      </p:pic>
      <p:sp>
        <p:nvSpPr>
          <p:cNvPr id="13" name="Прямоугольник 12">
            <a:extLst>
              <a:ext uri="{FF2B5EF4-FFF2-40B4-BE49-F238E27FC236}">
                <a16:creationId xmlns:a16="http://schemas.microsoft.com/office/drawing/2014/main" id="{F2E2D2F1-FC61-4F58-8CAF-1345F6F53576}"/>
              </a:ext>
            </a:extLst>
          </p:cNvPr>
          <p:cNvSpPr/>
          <p:nvPr/>
        </p:nvSpPr>
        <p:spPr>
          <a:xfrm>
            <a:off x="4570302" y="4885999"/>
            <a:ext cx="4572000" cy="1077218"/>
          </a:xfrm>
          <a:prstGeom prst="rect">
            <a:avLst/>
          </a:prstGeom>
        </p:spPr>
        <p:txBody>
          <a:bodyPr>
            <a:spAutoFit/>
          </a:bodyPr>
          <a:lstStyle/>
          <a:p>
            <a:pPr algn="ctr"/>
            <a:r>
              <a:rPr lang="ka-GE" sz="1600" dirty="0">
                <a:effectLst>
                  <a:outerShdw blurRad="38100" dist="38100" dir="2700000" algn="tl">
                    <a:srgbClr val="000000">
                      <a:alpha val="43137"/>
                    </a:srgbClr>
                  </a:outerShdw>
                </a:effectLst>
                <a:latin typeface="SF Regular"/>
              </a:rPr>
              <a:t>ოზურგეთის საკრებულომ რეგლამენტით განსაზღვრა „ ღია კარის დღე “ - ამომრჩეველთა მოსმენის ყველაზე ოპერატიული და გამჭვირვალე მეთოდი</a:t>
            </a:r>
            <a:endParaRPr lang="ru-RU"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370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DFFF9-4DF0-4A88-9BB6-11B5F50257CD}"/>
              </a:ext>
            </a:extLst>
          </p:cNvPr>
          <p:cNvSpPr txBox="1">
            <a:spLocks/>
          </p:cNvSpPr>
          <p:nvPr/>
        </p:nvSpPr>
        <p:spPr>
          <a:xfrm>
            <a:off x="1575269" y="825150"/>
            <a:ext cx="6235562" cy="632546"/>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b="1" cap="all" dirty="0">
                <a:ln w="0"/>
                <a:solidFill>
                  <a:srgbClr val="254061"/>
                </a:solidFill>
                <a:effectLst>
                  <a:reflection blurRad="12700" stA="50000" endPos="50000" dist="5000" dir="5400000" sy="-100000" rotWithShape="0"/>
                </a:effectLst>
              </a:rPr>
              <a:t>ვიდეო არქივი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0354900F-9689-4E29-B662-2D456F022A39}"/>
              </a:ext>
            </a:extLst>
          </p:cNvPr>
          <p:cNvSpPr txBox="1">
            <a:spLocks/>
          </p:cNvSpPr>
          <p:nvPr/>
        </p:nvSpPr>
        <p:spPr>
          <a:xfrm>
            <a:off x="1941402" y="132201"/>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15" name="Объект 9">
            <a:extLst>
              <a:ext uri="{FF2B5EF4-FFF2-40B4-BE49-F238E27FC236}">
                <a16:creationId xmlns:a16="http://schemas.microsoft.com/office/drawing/2014/main" id="{161FDC7C-98D6-40BB-B398-7B4D35DD086B}"/>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6" name="Line 1925">
            <a:extLst>
              <a:ext uri="{FF2B5EF4-FFF2-40B4-BE49-F238E27FC236}">
                <a16:creationId xmlns:a16="http://schemas.microsoft.com/office/drawing/2014/main" id="{A8C32635-CC84-40A9-A1D0-C83CB7A38E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11" name="Рисунок 10">
            <a:extLst>
              <a:ext uri="{FF2B5EF4-FFF2-40B4-BE49-F238E27FC236}">
                <a16:creationId xmlns:a16="http://schemas.microsoft.com/office/drawing/2014/main" id="{D0F47DB1-4A46-4722-81ED-3FE22F0BE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2" y="1699762"/>
            <a:ext cx="9067800" cy="3689873"/>
          </a:xfrm>
          <a:prstGeom prst="rect">
            <a:avLst/>
          </a:prstGeom>
          <a:effectLst>
            <a:outerShdw blurRad="50800" dist="38100" dir="5400000" algn="t" rotWithShape="0">
              <a:srgbClr val="7D8285">
                <a:alpha val="38000"/>
              </a:srgbClr>
            </a:outerShdw>
            <a:softEdge rad="63500"/>
          </a:effectLst>
        </p:spPr>
      </p:pic>
      <p:sp>
        <p:nvSpPr>
          <p:cNvPr id="3" name="Прямоугольник 2">
            <a:extLst>
              <a:ext uri="{FF2B5EF4-FFF2-40B4-BE49-F238E27FC236}">
                <a16:creationId xmlns:a16="http://schemas.microsoft.com/office/drawing/2014/main" id="{2CCCCDE0-6270-45DF-8197-F068846C9786}"/>
              </a:ext>
            </a:extLst>
          </p:cNvPr>
          <p:cNvSpPr/>
          <p:nvPr/>
        </p:nvSpPr>
        <p:spPr>
          <a:xfrm>
            <a:off x="3726962" y="5407356"/>
            <a:ext cx="1686680" cy="369332"/>
          </a:xfrm>
          <a:prstGeom prst="rect">
            <a:avLst/>
          </a:prstGeom>
        </p:spPr>
        <p:txBody>
          <a:bodyPr wrap="none">
            <a:spAutoFit/>
          </a:bodyPr>
          <a:lstStyle/>
          <a:p>
            <a:r>
              <a:rPr lang="ka-GE" dirty="0">
                <a:effectLst>
                  <a:outerShdw blurRad="38100" dist="38100" dir="2700000" algn="tl">
                    <a:srgbClr val="000000">
                      <a:alpha val="43137"/>
                    </a:srgbClr>
                  </a:outerShdw>
                </a:effectLst>
                <a:hlinkClick r:id="rId4"/>
              </a:rPr>
              <a:t>ვიდეო არქივი</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32056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DFFF9-4DF0-4A88-9BB6-11B5F50257CD}"/>
              </a:ext>
            </a:extLst>
          </p:cNvPr>
          <p:cNvSpPr txBox="1">
            <a:spLocks/>
          </p:cNvSpPr>
          <p:nvPr/>
        </p:nvSpPr>
        <p:spPr>
          <a:xfrm>
            <a:off x="1575269" y="825150"/>
            <a:ext cx="6235562" cy="632546"/>
          </a:xfrm>
          <a:prstGeom prst="rect">
            <a:avLst/>
          </a:prstGeom>
        </p:spPr>
        <p:txBody>
          <a:bodyPr vert="horz" lIns="91440" tIns="45720" rIns="91440" bIns="45720" rtlCol="0" anchor="ctr">
            <a:normAutofit fontScale="8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a:t>
            </a:r>
            <a:r>
              <a:rPr lang="ka-GE" sz="2400" b="1" cap="all" dirty="0">
                <a:ln w="0"/>
                <a:solidFill>
                  <a:srgbClr val="254061"/>
                </a:solidFill>
                <a:effectLst>
                  <a:reflection blurRad="12700" stA="50000" endPos="50000" dist="5000" dir="5400000" sy="-100000" rotWithShape="0"/>
                </a:effectLst>
              </a:rPr>
              <a:t> </a:t>
            </a:r>
            <a:r>
              <a:rPr lang="ka-GE" sz="2400" b="1" dirty="0">
                <a:solidFill>
                  <a:srgbClr val="333333"/>
                </a:solidFill>
                <a:latin typeface="Helvetica Neue"/>
              </a:rPr>
              <a:t>ბიუჯეტების დაგეგმვის ელექტრონული მექანიზმის შექმნა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0354900F-9689-4E29-B662-2D456F022A39}"/>
              </a:ext>
            </a:extLst>
          </p:cNvPr>
          <p:cNvSpPr txBox="1">
            <a:spLocks/>
          </p:cNvSpPr>
          <p:nvPr/>
        </p:nvSpPr>
        <p:spPr>
          <a:xfrm>
            <a:off x="1941402" y="132201"/>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a:t>
            </a:r>
            <a:r>
              <a:rPr lang="ka-GE" sz="3200" dirty="0">
                <a:ln w="0"/>
                <a:effectLst>
                  <a:outerShdw blurRad="38100" dist="19050" dir="2700000" algn="tl" rotWithShape="0">
                    <a:schemeClr val="dk1">
                      <a:alpha val="40000"/>
                    </a:schemeClr>
                  </a:outerShdw>
                </a:effectLst>
              </a:rPr>
              <a:t>4</a:t>
            </a:r>
            <a:endParaRPr lang="en-US" sz="3200" dirty="0">
              <a:ln w="0"/>
              <a:effectLst>
                <a:outerShdw blurRad="38100" dist="19050" dir="2700000" algn="tl" rotWithShape="0">
                  <a:schemeClr val="dk1">
                    <a:alpha val="40000"/>
                  </a:schemeClr>
                </a:outerShdw>
              </a:effectLst>
            </a:endParaRPr>
          </a:p>
        </p:txBody>
      </p:sp>
      <p:sp>
        <p:nvSpPr>
          <p:cNvPr id="15" name="Объект 9">
            <a:extLst>
              <a:ext uri="{FF2B5EF4-FFF2-40B4-BE49-F238E27FC236}">
                <a16:creationId xmlns:a16="http://schemas.microsoft.com/office/drawing/2014/main" id="{161FDC7C-98D6-40BB-B398-7B4D35DD086B}"/>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6" name="Line 1925">
            <a:extLst>
              <a:ext uri="{FF2B5EF4-FFF2-40B4-BE49-F238E27FC236}">
                <a16:creationId xmlns:a16="http://schemas.microsoft.com/office/drawing/2014/main" id="{A8C32635-CC84-40A9-A1D0-C83CB7A38E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4" name="Рисунок 3">
            <a:extLst>
              <a:ext uri="{FF2B5EF4-FFF2-40B4-BE49-F238E27FC236}">
                <a16:creationId xmlns:a16="http://schemas.microsoft.com/office/drawing/2014/main" id="{D07651E4-4DBA-439E-A631-BDDEE7EE9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92" y="1702229"/>
            <a:ext cx="3658708" cy="4464865"/>
          </a:xfrm>
          <a:prstGeom prst="rect">
            <a:avLst/>
          </a:prstGeom>
        </p:spPr>
      </p:pic>
      <p:sp>
        <p:nvSpPr>
          <p:cNvPr id="5" name="Прямоугольник 4">
            <a:extLst>
              <a:ext uri="{FF2B5EF4-FFF2-40B4-BE49-F238E27FC236}">
                <a16:creationId xmlns:a16="http://schemas.microsoft.com/office/drawing/2014/main" id="{E5EC9FBF-D354-4761-8238-65347C06496D}"/>
              </a:ext>
            </a:extLst>
          </p:cNvPr>
          <p:cNvSpPr/>
          <p:nvPr/>
        </p:nvSpPr>
        <p:spPr>
          <a:xfrm>
            <a:off x="4600428" y="1828800"/>
            <a:ext cx="4162572" cy="3416320"/>
          </a:xfrm>
          <a:prstGeom prst="rect">
            <a:avLst/>
          </a:prstGeom>
        </p:spPr>
        <p:txBody>
          <a:bodyPr wrap="square">
            <a:spAutoFit/>
          </a:bodyPr>
          <a:lstStyle/>
          <a:p>
            <a:r>
              <a:rPr lang="ka-GE" dirty="0">
                <a:solidFill>
                  <a:schemeClr val="tx2"/>
                </a:solidFill>
                <a:latin typeface="Helvetica Neue"/>
              </a:rPr>
              <a:t>	ღია მმართველობა საქართველოს მესამე სამოქმედო გეგმის ფარგლებში ოზურგეთის მუნიციპალიტეტი უზრუნველყოფს ელექტრონული მექანიზმის „დაგეგმე მუნიციპალიტეტის ბიუჯეტი“ შექმნასა და შესაბამის ვებგვერდებზე დამატებას. </a:t>
            </a:r>
          </a:p>
          <a:p>
            <a:r>
              <a:rPr lang="ka-GE" dirty="0">
                <a:solidFill>
                  <a:schemeClr val="tx2"/>
                </a:solidFill>
                <a:latin typeface="Helvetica Neue"/>
              </a:rPr>
              <a:t>	გარდა ამისა, შემუშავდება მუნიციპალიტეტის ბიუჯეტთან დაკავშირებით მოქალაქის გზამკვლევი.</a:t>
            </a:r>
            <a:endParaRPr lang="ru-RU" dirty="0">
              <a:solidFill>
                <a:schemeClr val="tx2"/>
              </a:solidFill>
            </a:endParaRPr>
          </a:p>
        </p:txBody>
      </p:sp>
    </p:spTree>
    <p:extLst>
      <p:ext uri="{BB962C8B-B14F-4D97-AF65-F5344CB8AC3E}">
        <p14:creationId xmlns:p14="http://schemas.microsoft.com/office/powerpoint/2010/main" val="16934614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A249D8-3A4E-4FCA-8DF0-DB85888695EC}"/>
              </a:ext>
            </a:extLst>
          </p:cNvPr>
          <p:cNvSpPr>
            <a:spLocks noGrp="1"/>
          </p:cNvSpPr>
          <p:nvPr>
            <p:ph type="title"/>
          </p:nvPr>
        </p:nvSpPr>
        <p:spPr>
          <a:xfrm>
            <a:off x="2019299" y="152400"/>
            <a:ext cx="6667500" cy="80021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endParaRPr lang="en-US" sz="2400" dirty="0">
              <a:ln w="0"/>
              <a:effectLst>
                <a:outerShdw blurRad="38100" dist="19050" dir="2700000" algn="tl" rotWithShape="0">
                  <a:schemeClr val="dk1">
                    <a:alpha val="40000"/>
                  </a:schemeClr>
                </a:outerShdw>
              </a:effectLst>
            </a:endParaRPr>
          </a:p>
        </p:txBody>
      </p:sp>
      <p:sp>
        <p:nvSpPr>
          <p:cNvPr id="6" name="Rectangle 10">
            <a:hlinkClick r:id="rId2"/>
            <a:extLst>
              <a:ext uri="{FF2B5EF4-FFF2-40B4-BE49-F238E27FC236}">
                <a16:creationId xmlns:a16="http://schemas.microsoft.com/office/drawing/2014/main" id="{BB3218BD-39D9-4348-876B-B3EA8E42CF3C}"/>
              </a:ext>
            </a:extLst>
          </p:cNvPr>
          <p:cNvSpPr/>
          <p:nvPr/>
        </p:nvSpPr>
        <p:spPr>
          <a:xfrm>
            <a:off x="4495800" y="1838036"/>
            <a:ext cx="4470938" cy="123110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ka-GE" dirty="0">
                <a:effectLst>
                  <a:outerShdw blurRad="38100" dist="38100" dir="2700000" algn="tl">
                    <a:srgbClr val="000000">
                      <a:alpha val="43137"/>
                    </a:srgbClr>
                  </a:outerShdw>
                </a:effectLst>
                <a:latin typeface="Calibri (Основной текст)"/>
              </a:rPr>
              <a:t>ოზურგეთის მუნიციპალიტეტის საკრებულო თვითმმართველობის ინდექსით</a:t>
            </a:r>
          </a:p>
          <a:p>
            <a:pPr algn="ctr"/>
            <a:r>
              <a:rPr lang="ka-GE" sz="2000" dirty="0">
                <a:effectLst>
                  <a:outerShdw blurRad="38100" dist="38100" dir="2700000" algn="tl">
                    <a:srgbClr val="000000">
                      <a:alpha val="43137"/>
                    </a:srgbClr>
                  </a:outerShdw>
                </a:effectLst>
                <a:latin typeface="Calibri (Основной текст)"/>
              </a:rPr>
              <a:t>პირველია</a:t>
            </a:r>
            <a:endParaRPr lang="en-US" sz="2000" dirty="0"/>
          </a:p>
        </p:txBody>
      </p:sp>
      <p:pic>
        <p:nvPicPr>
          <p:cNvPr id="3" name="Рисунок 2">
            <a:extLst>
              <a:ext uri="{FF2B5EF4-FFF2-40B4-BE49-F238E27FC236}">
                <a16:creationId xmlns:a16="http://schemas.microsoft.com/office/drawing/2014/main" id="{463F06E5-BB0C-40C3-BCCE-091610031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892" y="3429000"/>
            <a:ext cx="4182953" cy="24529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Объект 9">
            <a:extLst>
              <a:ext uri="{FF2B5EF4-FFF2-40B4-BE49-F238E27FC236}">
                <a16:creationId xmlns:a16="http://schemas.microsoft.com/office/drawing/2014/main" id="{F009848E-EC80-4B34-9CF2-7BC413FFEF42}"/>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4"/>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0" name="Line 1925">
            <a:extLst>
              <a:ext uri="{FF2B5EF4-FFF2-40B4-BE49-F238E27FC236}">
                <a16:creationId xmlns:a16="http://schemas.microsoft.com/office/drawing/2014/main" id="{08411DE8-CC7A-4A03-8E9B-28B566388525}"/>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7" name="Рисунок 6">
            <a:extLst>
              <a:ext uri="{FF2B5EF4-FFF2-40B4-BE49-F238E27FC236}">
                <a16:creationId xmlns:a16="http://schemas.microsoft.com/office/drawing/2014/main" id="{0938778E-6FFD-4858-82F2-3EAAE3E2B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752600"/>
            <a:ext cx="3685848" cy="2729831"/>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6" name="Rectangle 10">
            <a:extLst>
              <a:ext uri="{FF2B5EF4-FFF2-40B4-BE49-F238E27FC236}">
                <a16:creationId xmlns:a16="http://schemas.microsoft.com/office/drawing/2014/main" id="{F6A56824-18F6-49AD-9944-E98741F289C5}"/>
              </a:ext>
            </a:extLst>
          </p:cNvPr>
          <p:cNvSpPr/>
          <p:nvPr/>
        </p:nvSpPr>
        <p:spPr>
          <a:xfrm>
            <a:off x="228600" y="4666269"/>
            <a:ext cx="4343400" cy="10772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ka-GE" sz="1600" dirty="0">
                <a:effectLst>
                  <a:outerShdw blurRad="38100" dist="38100" dir="2700000" algn="tl">
                    <a:srgbClr val="000000">
                      <a:alpha val="43137"/>
                    </a:srgbClr>
                  </a:outerShdw>
                </a:effectLst>
                <a:latin typeface="Calibri (Основной текст)"/>
              </a:rPr>
              <a:t>ოზურგეთის მუნიციპალიტეტის საკრებულო 2017 წლის ყველაზე ღია და ანგარიშვალდებულ საჯარო დაწესებულებებს შორის დასახელდა</a:t>
            </a:r>
            <a:endParaRPr lang="en-US" sz="2400" dirty="0"/>
          </a:p>
        </p:txBody>
      </p:sp>
    </p:spTree>
    <p:extLst>
      <p:ext uri="{BB962C8B-B14F-4D97-AF65-F5344CB8AC3E}">
        <p14:creationId xmlns:p14="http://schemas.microsoft.com/office/powerpoint/2010/main" val="299197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750" fill="hold"/>
                                        <p:tgtEl>
                                          <p:spTgt spid="6">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DA401F-32CE-4192-8991-A1DEA85994DE}"/>
              </a:ext>
            </a:extLst>
          </p:cNvPr>
          <p:cNvSpPr txBox="1">
            <a:spLocks/>
          </p:cNvSpPr>
          <p:nvPr/>
        </p:nvSpPr>
        <p:spPr>
          <a:xfrm>
            <a:off x="1600200" y="152400"/>
            <a:ext cx="731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000" dirty="0">
                <a:ln w="0"/>
                <a:effectLst>
                  <a:outerShdw blurRad="38100" dist="19050" dir="2700000" algn="tl" rotWithShape="0">
                    <a:schemeClr val="dk1">
                      <a:alpha val="40000"/>
                    </a:schemeClr>
                  </a:outerShdw>
                </a:effectLst>
              </a:rPr>
              <a:t>თეა წულუკიანი </a:t>
            </a:r>
            <a:r>
              <a:rPr lang="en-US" sz="2000" dirty="0" err="1">
                <a:ln w="0"/>
                <a:effectLst>
                  <a:outerShdw blurRad="38100" dist="19050" dir="2700000" algn="tl" rotWithShape="0">
                    <a:schemeClr val="dk1">
                      <a:alpha val="40000"/>
                    </a:schemeClr>
                  </a:outerShdw>
                </a:effectLst>
              </a:rPr>
              <a:t>GovInsider</a:t>
            </a:r>
            <a:r>
              <a:rPr lang="en-US" sz="2000" dirty="0">
                <a:ln w="0"/>
                <a:effectLst>
                  <a:outerShdw blurRad="38100" dist="19050" dir="2700000" algn="tl" rotWithShape="0">
                    <a:schemeClr val="dk1">
                      <a:alpha val="40000"/>
                    </a:schemeClr>
                  </a:outerShdw>
                </a:effectLst>
              </a:rPr>
              <a:t>-</a:t>
            </a:r>
            <a:r>
              <a:rPr lang="ka-GE" sz="2000" dirty="0">
                <a:ln w="0"/>
                <a:effectLst>
                  <a:outerShdw blurRad="38100" dist="19050" dir="2700000" algn="tl" rotWithShape="0">
                    <a:schemeClr val="dk1">
                      <a:alpha val="40000"/>
                    </a:schemeClr>
                  </a:outerShdw>
                </a:effectLst>
              </a:rPr>
              <a:t>თან ინტერვიუში ოზურგეთის საკრებულოს საქართველოში ღია მმართველობის კარგ მაგალითად ასახელებს</a:t>
            </a:r>
            <a:endParaRPr lang="en-US" sz="2000" dirty="0">
              <a:ln w="0"/>
              <a:effectLst>
                <a:outerShdw blurRad="38100" dist="19050" dir="2700000" algn="tl" rotWithShape="0">
                  <a:schemeClr val="dk1">
                    <a:alpha val="40000"/>
                  </a:schemeClr>
                </a:outerShdw>
              </a:effectLst>
            </a:endParaRPr>
          </a:p>
        </p:txBody>
      </p:sp>
      <p:pic>
        <p:nvPicPr>
          <p:cNvPr id="9" name="Рисунок 8">
            <a:extLst>
              <a:ext uri="{FF2B5EF4-FFF2-40B4-BE49-F238E27FC236}">
                <a16:creationId xmlns:a16="http://schemas.microsoft.com/office/drawing/2014/main" id="{5AABE4F2-AFFE-405F-BD0A-87F84A876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12" y="1981200"/>
            <a:ext cx="5205573" cy="2895600"/>
          </a:xfrm>
          <a:prstGeom prst="rect">
            <a:avLst/>
          </a:prstGeom>
          <a:scene3d>
            <a:camera prst="orthographicFront"/>
            <a:lightRig rig="threePt" dir="t"/>
          </a:scene3d>
          <a:sp3d>
            <a:bevelT w="152400" h="50800" prst="softRound"/>
          </a:sp3d>
        </p:spPr>
      </p:pic>
      <p:sp>
        <p:nvSpPr>
          <p:cNvPr id="10" name="Title 1">
            <a:extLst>
              <a:ext uri="{FF2B5EF4-FFF2-40B4-BE49-F238E27FC236}">
                <a16:creationId xmlns:a16="http://schemas.microsoft.com/office/drawing/2014/main" id="{7076C85E-9364-4F5D-B562-BDEEE458F492}"/>
              </a:ext>
            </a:extLst>
          </p:cNvPr>
          <p:cNvSpPr txBox="1">
            <a:spLocks/>
          </p:cNvSpPr>
          <p:nvPr/>
        </p:nvSpPr>
        <p:spPr>
          <a:xfrm>
            <a:off x="457200" y="4876800"/>
            <a:ext cx="8229600" cy="1143000"/>
          </a:xfrm>
          <a:prstGeom prst="rect">
            <a:avLst/>
          </a:prstGeom>
        </p:spPr>
        <p:txBody>
          <a:bodyPr vert="horz" lIns="91440" tIns="45720" rIns="91440" bIns="45720" rtlCol="0" anchor="ctr">
            <a:normAutofit fontScale="3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dirty="0"/>
              <a:t>სტატიაში მინისტრი საუბრობს ღია მმართველობის პრაქტიკის შესახებ საქართველოში და მათ შორის , ერთ-ერთ მაგალითად ოზურგეთის მუნიციპალიტეტის საკრებულოს სხდომების პირდაპირი ტრანსლირება, საანგარიშო პროცესის გამჭვირვალობა და საკრებულოს საქმიანობაში ელექტრონული კვლევების დანერგვა მოჰყავს.</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Объект 9">
            <a:extLst>
              <a:ext uri="{FF2B5EF4-FFF2-40B4-BE49-F238E27FC236}">
                <a16:creationId xmlns:a16="http://schemas.microsoft.com/office/drawing/2014/main" id="{374B1DC3-63FF-4AB8-8F17-1EA398B54891}"/>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4" name="Line 1925">
            <a:extLst>
              <a:ext uri="{FF2B5EF4-FFF2-40B4-BE49-F238E27FC236}">
                <a16:creationId xmlns:a16="http://schemas.microsoft.com/office/drawing/2014/main" id="{90948089-A9DC-4246-97FC-5ADCBF3AC471}"/>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extLst>
      <p:ext uri="{BB962C8B-B14F-4D97-AF65-F5344CB8AC3E}">
        <p14:creationId xmlns:p14="http://schemas.microsoft.com/office/powerpoint/2010/main" val="497695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DA401F-32CE-4192-8991-A1DEA85994DE}"/>
              </a:ext>
            </a:extLst>
          </p:cNvPr>
          <p:cNvSpPr txBox="1">
            <a:spLocks/>
          </p:cNvSpPr>
          <p:nvPr/>
        </p:nvSpPr>
        <p:spPr>
          <a:xfrm>
            <a:off x="1143000" y="152400"/>
            <a:ext cx="7772400" cy="1021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000" dirty="0">
                <a:ln w="0"/>
                <a:effectLst>
                  <a:outerShdw blurRad="38100" dist="19050" dir="2700000" algn="tl" rotWithShape="0">
                    <a:schemeClr val="dk1">
                      <a:alpha val="40000"/>
                    </a:schemeClr>
                  </a:outerShdw>
                </a:effectLst>
              </a:rPr>
              <a:t>თეა წულუკიანი ოზურგეთის საკრებულოს საქართველოში ღია მმართველობის კარგ მაგალითად ასახელებს</a:t>
            </a:r>
            <a:endParaRPr lang="en-US" sz="2000" dirty="0">
              <a:ln w="0"/>
              <a:effectLst>
                <a:outerShdw blurRad="38100" dist="19050" dir="2700000" algn="tl" rotWithShape="0">
                  <a:schemeClr val="dk1">
                    <a:alpha val="40000"/>
                  </a:schemeClr>
                </a:outerShdw>
              </a:effectLst>
            </a:endParaRPr>
          </a:p>
        </p:txBody>
      </p:sp>
      <p:sp>
        <p:nvSpPr>
          <p:cNvPr id="13" name="Объект 9">
            <a:extLst>
              <a:ext uri="{FF2B5EF4-FFF2-40B4-BE49-F238E27FC236}">
                <a16:creationId xmlns:a16="http://schemas.microsoft.com/office/drawing/2014/main" id="{374B1DC3-63FF-4AB8-8F17-1EA398B54891}"/>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4" name="Line 1925">
            <a:extLst>
              <a:ext uri="{FF2B5EF4-FFF2-40B4-BE49-F238E27FC236}">
                <a16:creationId xmlns:a16="http://schemas.microsoft.com/office/drawing/2014/main" id="{90948089-A9DC-4246-97FC-5ADCBF3AC471}"/>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3" name="Рисунок 2">
            <a:extLst>
              <a:ext uri="{FF2B5EF4-FFF2-40B4-BE49-F238E27FC236}">
                <a16:creationId xmlns:a16="http://schemas.microsoft.com/office/drawing/2014/main" id="{0F2462F1-C775-42EB-9B58-BBFF22603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395955"/>
            <a:ext cx="3147165" cy="3429000"/>
          </a:xfrm>
          <a:prstGeom prst="rect">
            <a:avLst/>
          </a:prstGeom>
        </p:spPr>
      </p:pic>
      <p:sp>
        <p:nvSpPr>
          <p:cNvPr id="4" name="Прямоугольник 3">
            <a:extLst>
              <a:ext uri="{FF2B5EF4-FFF2-40B4-BE49-F238E27FC236}">
                <a16:creationId xmlns:a16="http://schemas.microsoft.com/office/drawing/2014/main" id="{33CE061C-03C0-419D-9FA9-336D46637C3C}"/>
              </a:ext>
            </a:extLst>
          </p:cNvPr>
          <p:cNvSpPr/>
          <p:nvPr/>
        </p:nvSpPr>
        <p:spPr>
          <a:xfrm>
            <a:off x="952500" y="1750026"/>
            <a:ext cx="3147165" cy="600164"/>
          </a:xfrm>
          <a:prstGeom prst="rect">
            <a:avLst/>
          </a:prstGeom>
        </p:spPr>
        <p:txBody>
          <a:bodyPr wrap="square">
            <a:spAutoFit/>
          </a:bodyPr>
          <a:lstStyle/>
          <a:p>
            <a:r>
              <a:rPr lang="ru-RU" sz="1100" dirty="0">
                <a:hlinkClick r:id="rId4"/>
              </a:rPr>
              <a:t>https://imedinews.ge/ge/saqartvelo/48673/tsulukiani-ozurgetis-sakrebulo-gia-mmartvelobis-kargi-magalitia</a:t>
            </a:r>
            <a:endParaRPr lang="ru-RU" sz="1100" dirty="0"/>
          </a:p>
        </p:txBody>
      </p:sp>
      <p:pic>
        <p:nvPicPr>
          <p:cNvPr id="7" name="Рисунок 6">
            <a:extLst>
              <a:ext uri="{FF2B5EF4-FFF2-40B4-BE49-F238E27FC236}">
                <a16:creationId xmlns:a16="http://schemas.microsoft.com/office/drawing/2014/main" id="{E18EDAD3-D0EE-4C01-A8CB-CBF0B075E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100" y="1676400"/>
            <a:ext cx="3533639" cy="4007918"/>
          </a:xfrm>
          <a:prstGeom prst="rect">
            <a:avLst/>
          </a:prstGeom>
        </p:spPr>
      </p:pic>
      <p:sp>
        <p:nvSpPr>
          <p:cNvPr id="8" name="Прямоугольник 7">
            <a:extLst>
              <a:ext uri="{FF2B5EF4-FFF2-40B4-BE49-F238E27FC236}">
                <a16:creationId xmlns:a16="http://schemas.microsoft.com/office/drawing/2014/main" id="{651D4167-1DAA-47CF-BAAC-CE7213BF597C}"/>
              </a:ext>
            </a:extLst>
          </p:cNvPr>
          <p:cNvSpPr/>
          <p:nvPr/>
        </p:nvSpPr>
        <p:spPr>
          <a:xfrm>
            <a:off x="5532777" y="5783507"/>
            <a:ext cx="1688283" cy="261610"/>
          </a:xfrm>
          <a:prstGeom prst="rect">
            <a:avLst/>
          </a:prstGeom>
        </p:spPr>
        <p:txBody>
          <a:bodyPr wrap="none">
            <a:spAutoFit/>
          </a:bodyPr>
          <a:lstStyle/>
          <a:p>
            <a:r>
              <a:rPr lang="ru-RU" sz="1100" dirty="0">
                <a:hlinkClick r:id="rId6"/>
              </a:rPr>
              <a:t>https://droa.ge/?p=15921</a:t>
            </a:r>
            <a:endParaRPr lang="ru-RU" sz="1100" dirty="0"/>
          </a:p>
        </p:txBody>
      </p:sp>
    </p:spTree>
    <p:extLst>
      <p:ext uri="{BB962C8B-B14F-4D97-AF65-F5344CB8AC3E}">
        <p14:creationId xmlns:p14="http://schemas.microsoft.com/office/powerpoint/2010/main" val="17263407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br>
              <a:rPr lang="en-US" sz="2400" dirty="0">
                <a:ln w="0"/>
                <a:effectLst>
                  <a:outerShdw blurRad="38100" dist="19050" dir="2700000" algn="tl" rotWithShape="0">
                    <a:schemeClr val="dk1">
                      <a:alpha val="40000"/>
                    </a:schemeClr>
                  </a:outerShdw>
                </a:effectLst>
              </a:rPr>
            </a:br>
            <a:r>
              <a:rPr lang="en-US" sz="2400" dirty="0">
                <a:ln w="0"/>
                <a:effectLst>
                  <a:outerShdw blurRad="38100" dist="19050" dir="2700000" algn="tl" rotWithShape="0">
                    <a:schemeClr val="dk1">
                      <a:alpha val="40000"/>
                    </a:schemeClr>
                  </a:outerShdw>
                </a:effectLst>
              </a:rPr>
              <a:t>OGP </a:t>
            </a:r>
            <a:r>
              <a:rPr lang="ka-GE" sz="2400" dirty="0">
                <a:ln w="0"/>
                <a:effectLst>
                  <a:outerShdw blurRad="38100" dist="19050" dir="2700000" algn="tl" rotWithShape="0">
                    <a:schemeClr val="dk1">
                      <a:alpha val="40000"/>
                    </a:schemeClr>
                  </a:outerShdw>
                </a:effectLst>
              </a:rPr>
              <a:t>- სამომავლო ვალდებულებები</a:t>
            </a:r>
            <a:endParaRPr lang="en-US" sz="2400" dirty="0">
              <a:ln w="0"/>
              <a:effectLst>
                <a:outerShdw blurRad="38100" dist="19050" dir="2700000" algn="tl" rotWithShape="0">
                  <a:schemeClr val="dk1">
                    <a:alpha val="40000"/>
                  </a:schemeClr>
                </a:outerShdw>
              </a:effectLst>
            </a:endParaRPr>
          </a:p>
        </p:txBody>
      </p:sp>
      <p:sp>
        <p:nvSpPr>
          <p:cNvPr id="463" name="Line 1557"/>
          <p:cNvSpPr>
            <a:spLocks noChangeShapeType="1"/>
          </p:cNvSpPr>
          <p:nvPr/>
        </p:nvSpPr>
        <p:spPr bwMode="auto">
          <a:xfrm>
            <a:off x="1458913" y="64738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Line 1558"/>
          <p:cNvSpPr>
            <a:spLocks noChangeShapeType="1"/>
          </p:cNvSpPr>
          <p:nvPr/>
        </p:nvSpPr>
        <p:spPr bwMode="auto">
          <a:xfrm>
            <a:off x="1458913" y="64738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Line 1561"/>
          <p:cNvSpPr>
            <a:spLocks noChangeShapeType="1"/>
          </p:cNvSpPr>
          <p:nvPr/>
        </p:nvSpPr>
        <p:spPr bwMode="auto">
          <a:xfrm>
            <a:off x="1246188" y="66357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Line 1562"/>
          <p:cNvSpPr>
            <a:spLocks noChangeShapeType="1"/>
          </p:cNvSpPr>
          <p:nvPr/>
        </p:nvSpPr>
        <p:spPr bwMode="auto">
          <a:xfrm>
            <a:off x="1246188" y="66357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Line 1565"/>
          <p:cNvSpPr>
            <a:spLocks noChangeShapeType="1"/>
          </p:cNvSpPr>
          <p:nvPr/>
        </p:nvSpPr>
        <p:spPr bwMode="auto">
          <a:xfrm>
            <a:off x="1233488" y="6550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Line 1566"/>
          <p:cNvSpPr>
            <a:spLocks noChangeShapeType="1"/>
          </p:cNvSpPr>
          <p:nvPr/>
        </p:nvSpPr>
        <p:spPr bwMode="auto">
          <a:xfrm>
            <a:off x="1233488" y="6550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Line 1568"/>
          <p:cNvSpPr>
            <a:spLocks noChangeShapeType="1"/>
          </p:cNvSpPr>
          <p:nvPr/>
        </p:nvSpPr>
        <p:spPr bwMode="auto">
          <a:xfrm>
            <a:off x="122396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Line 1569"/>
          <p:cNvSpPr>
            <a:spLocks noChangeShapeType="1"/>
          </p:cNvSpPr>
          <p:nvPr/>
        </p:nvSpPr>
        <p:spPr bwMode="auto">
          <a:xfrm>
            <a:off x="122396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Line 1571"/>
          <p:cNvSpPr>
            <a:spLocks noChangeShapeType="1"/>
          </p:cNvSpPr>
          <p:nvPr/>
        </p:nvSpPr>
        <p:spPr bwMode="auto">
          <a:xfrm>
            <a:off x="124301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Line 1572"/>
          <p:cNvSpPr>
            <a:spLocks noChangeShapeType="1"/>
          </p:cNvSpPr>
          <p:nvPr/>
        </p:nvSpPr>
        <p:spPr bwMode="auto">
          <a:xfrm>
            <a:off x="124301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Line 1574"/>
          <p:cNvSpPr>
            <a:spLocks noChangeShapeType="1"/>
          </p:cNvSpPr>
          <p:nvPr/>
        </p:nvSpPr>
        <p:spPr bwMode="auto">
          <a:xfrm>
            <a:off x="1233488" y="6489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Line 1575"/>
          <p:cNvSpPr>
            <a:spLocks noChangeShapeType="1"/>
          </p:cNvSpPr>
          <p:nvPr/>
        </p:nvSpPr>
        <p:spPr bwMode="auto">
          <a:xfrm>
            <a:off x="1233488" y="6489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Line 1927"/>
          <p:cNvSpPr>
            <a:spLocks noChangeShapeType="1"/>
          </p:cNvSpPr>
          <p:nvPr/>
        </p:nvSpPr>
        <p:spPr bwMode="auto">
          <a:xfrm>
            <a:off x="2411413"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6" name="Line 1928"/>
          <p:cNvSpPr>
            <a:spLocks noChangeShapeType="1"/>
          </p:cNvSpPr>
          <p:nvPr/>
        </p:nvSpPr>
        <p:spPr bwMode="auto">
          <a:xfrm>
            <a:off x="3779838"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7" name="Line 1929"/>
          <p:cNvSpPr>
            <a:spLocks noChangeShapeType="1"/>
          </p:cNvSpPr>
          <p:nvPr/>
        </p:nvSpPr>
        <p:spPr bwMode="auto">
          <a:xfrm>
            <a:off x="5219700"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8" name="Line 1930"/>
          <p:cNvSpPr>
            <a:spLocks noChangeShapeType="1"/>
          </p:cNvSpPr>
          <p:nvPr/>
        </p:nvSpPr>
        <p:spPr bwMode="auto">
          <a:xfrm>
            <a:off x="6659563"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22" name="Group 1942"/>
          <p:cNvGrpSpPr>
            <a:grpSpLocks/>
          </p:cNvGrpSpPr>
          <p:nvPr/>
        </p:nvGrpSpPr>
        <p:grpSpPr bwMode="auto">
          <a:xfrm>
            <a:off x="827088" y="1608137"/>
            <a:ext cx="288925" cy="3268663"/>
            <a:chOff x="521" y="600"/>
            <a:chExt cx="182" cy="2059"/>
          </a:xfrm>
        </p:grpSpPr>
        <p:sp>
          <p:nvSpPr>
            <p:cNvPr id="523" name="Line 1935"/>
            <p:cNvSpPr>
              <a:spLocks noChangeShapeType="1"/>
            </p:cNvSpPr>
            <p:nvPr/>
          </p:nvSpPr>
          <p:spPr bwMode="auto">
            <a:xfrm>
              <a:off x="521" y="600"/>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4" name="Line 1936"/>
            <p:cNvSpPr>
              <a:spLocks noChangeShapeType="1"/>
            </p:cNvSpPr>
            <p:nvPr/>
          </p:nvSpPr>
          <p:spPr bwMode="auto">
            <a:xfrm>
              <a:off x="521" y="1011"/>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5" name="Line 1937"/>
            <p:cNvSpPr>
              <a:spLocks noChangeShapeType="1"/>
            </p:cNvSpPr>
            <p:nvPr/>
          </p:nvSpPr>
          <p:spPr bwMode="auto">
            <a:xfrm>
              <a:off x="521" y="1423"/>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6" name="Line 1938"/>
            <p:cNvSpPr>
              <a:spLocks noChangeShapeType="1"/>
            </p:cNvSpPr>
            <p:nvPr/>
          </p:nvSpPr>
          <p:spPr bwMode="auto">
            <a:xfrm>
              <a:off x="521" y="1835"/>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7" name="Line 1939"/>
            <p:cNvSpPr>
              <a:spLocks noChangeShapeType="1"/>
            </p:cNvSpPr>
            <p:nvPr/>
          </p:nvSpPr>
          <p:spPr bwMode="auto">
            <a:xfrm>
              <a:off x="521" y="2659"/>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8" name="Line 1941"/>
            <p:cNvSpPr>
              <a:spLocks noChangeShapeType="1"/>
            </p:cNvSpPr>
            <p:nvPr/>
          </p:nvSpPr>
          <p:spPr bwMode="auto">
            <a:xfrm>
              <a:off x="521" y="2247"/>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6" name="Стрелка: вправо 85">
            <a:extLst>
              <a:ext uri="{FF2B5EF4-FFF2-40B4-BE49-F238E27FC236}">
                <a16:creationId xmlns:a16="http://schemas.microsoft.com/office/drawing/2014/main" id="{2A08DAE2-BC3E-473F-B73B-8A04D6CFE9DC}"/>
              </a:ext>
            </a:extLst>
          </p:cNvPr>
          <p:cNvSpPr/>
          <p:nvPr/>
        </p:nvSpPr>
        <p:spPr>
          <a:xfrm>
            <a:off x="1070684" y="2921001"/>
            <a:ext cx="5177716" cy="88106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87" name="Группа 86">
            <a:extLst>
              <a:ext uri="{FF2B5EF4-FFF2-40B4-BE49-F238E27FC236}">
                <a16:creationId xmlns:a16="http://schemas.microsoft.com/office/drawing/2014/main" id="{0088F032-2A45-48B6-B743-362D745CE2A4}"/>
              </a:ext>
            </a:extLst>
          </p:cNvPr>
          <p:cNvGrpSpPr/>
          <p:nvPr/>
        </p:nvGrpSpPr>
        <p:grpSpPr>
          <a:xfrm>
            <a:off x="1417320" y="3183415"/>
            <a:ext cx="3688080" cy="349884"/>
            <a:chOff x="2880359" y="262413"/>
            <a:chExt cx="2468880" cy="349884"/>
          </a:xfrm>
        </p:grpSpPr>
        <p:sp>
          <p:nvSpPr>
            <p:cNvPr id="88" name="Прямоугольник: скругленные углы 87">
              <a:extLst>
                <a:ext uri="{FF2B5EF4-FFF2-40B4-BE49-F238E27FC236}">
                  <a16:creationId xmlns:a16="http://schemas.microsoft.com/office/drawing/2014/main" id="{80668295-19F0-4FDA-8F4A-6EB0D8AE0651}"/>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89" name="Прямоугольник: скругленные углы 4">
              <a:extLst>
                <a:ext uri="{FF2B5EF4-FFF2-40B4-BE49-F238E27FC236}">
                  <a16:creationId xmlns:a16="http://schemas.microsoft.com/office/drawing/2014/main" id="{A01D07E3-7288-472D-A879-D56D12338120}"/>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dirty="0"/>
                <a:t>სხდომათა </a:t>
              </a:r>
              <a:r>
                <a:rPr lang="ka-GE" sz="1300" kern="1200" dirty="0"/>
                <a:t>დარბაზის ტექნიკურად აღჭურვა</a:t>
              </a:r>
              <a:r>
                <a:rPr lang="ru-RU" sz="1300" kern="1200" dirty="0"/>
                <a:t>»</a:t>
              </a:r>
            </a:p>
          </p:txBody>
        </p:sp>
      </p:grpSp>
      <p:sp>
        <p:nvSpPr>
          <p:cNvPr id="90" name="Стрелка: вправо 89">
            <a:extLst>
              <a:ext uri="{FF2B5EF4-FFF2-40B4-BE49-F238E27FC236}">
                <a16:creationId xmlns:a16="http://schemas.microsoft.com/office/drawing/2014/main" id="{F91AD97A-C958-45B1-B63D-6B3E214AAB1E}"/>
              </a:ext>
            </a:extLst>
          </p:cNvPr>
          <p:cNvSpPr/>
          <p:nvPr/>
        </p:nvSpPr>
        <p:spPr>
          <a:xfrm>
            <a:off x="1070684" y="3860801"/>
            <a:ext cx="5177716" cy="87471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91" name="Группа 90">
            <a:extLst>
              <a:ext uri="{FF2B5EF4-FFF2-40B4-BE49-F238E27FC236}">
                <a16:creationId xmlns:a16="http://schemas.microsoft.com/office/drawing/2014/main" id="{01E99F12-4483-49CB-88B3-C7D3EF55F4EC}"/>
              </a:ext>
            </a:extLst>
          </p:cNvPr>
          <p:cNvGrpSpPr/>
          <p:nvPr/>
        </p:nvGrpSpPr>
        <p:grpSpPr>
          <a:xfrm>
            <a:off x="1417319" y="4123215"/>
            <a:ext cx="3611871" cy="349884"/>
            <a:chOff x="2880359" y="262413"/>
            <a:chExt cx="2468880" cy="349884"/>
          </a:xfrm>
        </p:grpSpPr>
        <p:sp>
          <p:nvSpPr>
            <p:cNvPr id="92" name="Прямоугольник: скругленные углы 91">
              <a:extLst>
                <a:ext uri="{FF2B5EF4-FFF2-40B4-BE49-F238E27FC236}">
                  <a16:creationId xmlns:a16="http://schemas.microsoft.com/office/drawing/2014/main" id="{26EBF87F-18ED-43B8-ADD7-9D9E8D0FD70A}"/>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93" name="Прямоугольник: скругленные углы 4">
              <a:extLst>
                <a:ext uri="{FF2B5EF4-FFF2-40B4-BE49-F238E27FC236}">
                  <a16:creationId xmlns:a16="http://schemas.microsoft.com/office/drawing/2014/main" id="{77E2502D-619A-4AFE-8AFE-F43E1A6AA8D9}"/>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ელექტრონული გზამკვლევის დანერგვა</a:t>
              </a:r>
              <a:r>
                <a:rPr lang="ru-RU" sz="1300" kern="1200" dirty="0"/>
                <a:t>»</a:t>
              </a:r>
            </a:p>
          </p:txBody>
        </p:sp>
      </p:grpSp>
      <p:sp>
        <p:nvSpPr>
          <p:cNvPr id="94" name="Стрелка: вправо 93">
            <a:extLst>
              <a:ext uri="{FF2B5EF4-FFF2-40B4-BE49-F238E27FC236}">
                <a16:creationId xmlns:a16="http://schemas.microsoft.com/office/drawing/2014/main" id="{A5B5D2C1-9BB5-4088-A47F-BEEA6C27058C}"/>
              </a:ext>
            </a:extLst>
          </p:cNvPr>
          <p:cNvSpPr/>
          <p:nvPr/>
        </p:nvSpPr>
        <p:spPr>
          <a:xfrm>
            <a:off x="1070683" y="4788020"/>
            <a:ext cx="5584115" cy="162389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sp>
        <p:nvSpPr>
          <p:cNvPr id="102" name="Стрелка: вправо 101">
            <a:extLst>
              <a:ext uri="{FF2B5EF4-FFF2-40B4-BE49-F238E27FC236}">
                <a16:creationId xmlns:a16="http://schemas.microsoft.com/office/drawing/2014/main" id="{48461307-727A-40F2-8A5F-E438DF64CD6C}"/>
              </a:ext>
            </a:extLst>
          </p:cNvPr>
          <p:cNvSpPr/>
          <p:nvPr/>
        </p:nvSpPr>
        <p:spPr>
          <a:xfrm>
            <a:off x="1064822" y="1972410"/>
            <a:ext cx="5177716" cy="88106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104" name="Группа 103">
            <a:extLst>
              <a:ext uri="{FF2B5EF4-FFF2-40B4-BE49-F238E27FC236}">
                <a16:creationId xmlns:a16="http://schemas.microsoft.com/office/drawing/2014/main" id="{937028C1-88E9-4409-9638-105C3654A24C}"/>
              </a:ext>
            </a:extLst>
          </p:cNvPr>
          <p:cNvGrpSpPr/>
          <p:nvPr/>
        </p:nvGrpSpPr>
        <p:grpSpPr>
          <a:xfrm>
            <a:off x="1417320" y="2237999"/>
            <a:ext cx="2468880" cy="349884"/>
            <a:chOff x="2880359" y="262413"/>
            <a:chExt cx="2468880" cy="349884"/>
          </a:xfrm>
        </p:grpSpPr>
        <p:sp>
          <p:nvSpPr>
            <p:cNvPr id="105" name="Прямоугольник: скругленные углы 104">
              <a:extLst>
                <a:ext uri="{FF2B5EF4-FFF2-40B4-BE49-F238E27FC236}">
                  <a16:creationId xmlns:a16="http://schemas.microsoft.com/office/drawing/2014/main" id="{702E65B5-0875-40AE-A41F-F199D35D3A95}"/>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6" name="Прямоугольник: скругленные углы 4">
              <a:extLst>
                <a:ext uri="{FF2B5EF4-FFF2-40B4-BE49-F238E27FC236}">
                  <a16:creationId xmlns:a16="http://schemas.microsoft.com/office/drawing/2014/main" id="{EB2E1596-E208-4E67-B591-580359F90C6A}"/>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ელექტრონული პეტიციები</a:t>
              </a:r>
              <a:r>
                <a:rPr lang="ru-RU" sz="1300" kern="1200" dirty="0"/>
                <a:t>»</a:t>
              </a:r>
            </a:p>
          </p:txBody>
        </p:sp>
      </p:grpSp>
      <p:sp>
        <p:nvSpPr>
          <p:cNvPr id="4" name="Rounded Rectangle 3"/>
          <p:cNvSpPr/>
          <p:nvPr/>
        </p:nvSpPr>
        <p:spPr>
          <a:xfrm flipH="1">
            <a:off x="1417319" y="5249158"/>
            <a:ext cx="4182970" cy="7016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r>
              <a:rPr lang="ru-RU" sz="1100" dirty="0">
                <a:solidFill>
                  <a:schemeClr val="bg1"/>
                </a:solidFill>
                <a:effectLst>
                  <a:outerShdw blurRad="38100" dist="38100" dir="2700000" algn="tl">
                    <a:srgbClr val="000000">
                      <a:alpha val="43137"/>
                    </a:srgbClr>
                  </a:outerShdw>
                </a:effectLst>
              </a:rPr>
              <a:t>« თვითმმართველობის მიერ მოსახლოებისთვის გაწეული სერვისების შეფასებისა და მოსახლეობის კმაყოფილების ხარისხის გაზომვის </a:t>
            </a:r>
            <a:r>
              <a:rPr lang="ru-RU" sz="1100" dirty="0" err="1">
                <a:solidFill>
                  <a:schemeClr val="bg1"/>
                </a:solidFill>
                <a:effectLst>
                  <a:outerShdw blurRad="38100" dist="38100" dir="2700000" algn="tl">
                    <a:srgbClr val="000000">
                      <a:alpha val="43137"/>
                    </a:srgbClr>
                  </a:outerShdw>
                </a:effectLst>
              </a:rPr>
              <a:t>სისტემის</a:t>
            </a:r>
            <a:r>
              <a:rPr lang="ru-RU" sz="1100" dirty="0">
                <a:solidFill>
                  <a:schemeClr val="bg1"/>
                </a:solidFill>
                <a:effectLst>
                  <a:outerShdw blurRad="38100" dist="38100" dir="2700000" algn="tl">
                    <a:srgbClr val="000000">
                      <a:alpha val="43137"/>
                    </a:srgbClr>
                  </a:outerShdw>
                </a:effectLst>
              </a:rPr>
              <a:t> </a:t>
            </a:r>
            <a:r>
              <a:rPr lang="ru-RU" sz="1100" dirty="0" err="1">
                <a:solidFill>
                  <a:schemeClr val="bg1"/>
                </a:solidFill>
                <a:effectLst>
                  <a:outerShdw blurRad="38100" dist="38100" dir="2700000" algn="tl">
                    <a:srgbClr val="000000">
                      <a:alpha val="43137"/>
                    </a:srgbClr>
                  </a:outerShdw>
                </a:effectLst>
              </a:rPr>
              <a:t>დანერგვა</a:t>
            </a:r>
            <a:r>
              <a:rPr lang="ru-RU" sz="1100" dirty="0"/>
              <a:t> »</a:t>
            </a:r>
            <a:r>
              <a:rPr lang="ru-RU" sz="1100" dirty="0">
                <a:solidFill>
                  <a:schemeClr val="bg1"/>
                </a:solidFill>
                <a:effectLst>
                  <a:outerShdw blurRad="38100" dist="38100" dir="2700000" algn="tl">
                    <a:srgbClr val="000000">
                      <a:alpha val="43137"/>
                    </a:srgbClr>
                  </a:outerShdw>
                </a:effectLst>
              </a:rPr>
              <a:t>;</a:t>
            </a:r>
            <a:endParaRPr lang="en-US" sz="1100" dirty="0">
              <a:solidFill>
                <a:schemeClr val="bg1"/>
              </a:solidFill>
              <a:effectLst>
                <a:outerShdw blurRad="38100" dist="38100" dir="2700000" algn="tl">
                  <a:srgbClr val="000000">
                    <a:alpha val="43137"/>
                  </a:srgbClr>
                </a:outerShdw>
              </a:effectLst>
            </a:endParaRPr>
          </a:p>
        </p:txBody>
      </p:sp>
      <p:sp>
        <p:nvSpPr>
          <p:cNvPr id="43" name="Объект 9">
            <a:extLst>
              <a:ext uri="{FF2B5EF4-FFF2-40B4-BE49-F238E27FC236}">
                <a16:creationId xmlns:a16="http://schemas.microsoft.com/office/drawing/2014/main" id="{99A95F1F-27CC-4E55-B508-744EC7D2579C}"/>
              </a:ext>
            </a:extLst>
          </p:cNvPr>
          <p:cNvSpPr txBox="1">
            <a:spLocks/>
          </p:cNvSpPr>
          <p:nvPr/>
        </p:nvSpPr>
        <p:spPr>
          <a:xfrm>
            <a:off x="7142603" y="6222953"/>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Tree>
    <p:extLst>
      <p:ext uri="{BB962C8B-B14F-4D97-AF65-F5344CB8AC3E}">
        <p14:creationId xmlns:p14="http://schemas.microsoft.com/office/powerpoint/2010/main" val="1388818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0-#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nodeType="afterEffect">
                                  <p:stCondLst>
                                    <p:cond delay="75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500" fill="hold"/>
                                        <p:tgtEl>
                                          <p:spTgt spid="87"/>
                                        </p:tgtEl>
                                        <p:attrNameLst>
                                          <p:attrName>ppt_x</p:attrName>
                                        </p:attrNameLst>
                                      </p:cBhvr>
                                      <p:tavLst>
                                        <p:tav tm="0">
                                          <p:val>
                                            <p:strVal val="0-#ppt_w/2"/>
                                          </p:val>
                                        </p:tav>
                                        <p:tav tm="100000">
                                          <p:val>
                                            <p:strVal val="#ppt_x"/>
                                          </p:val>
                                        </p:tav>
                                      </p:tavLst>
                                    </p:anim>
                                    <p:anim calcmode="lin" valueType="num">
                                      <p:cBhvr additive="base">
                                        <p:cTn id="17" dur="500" fill="hold"/>
                                        <p:tgtEl>
                                          <p:spTgt spid="8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75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0-#ppt_w/2"/>
                                          </p:val>
                                        </p:tav>
                                        <p:tav tm="100000">
                                          <p:val>
                                            <p:strVal val="#ppt_x"/>
                                          </p:val>
                                        </p:tav>
                                      </p:tavLst>
                                    </p:anim>
                                    <p:anim calcmode="lin" valueType="num">
                                      <p:cBhvr additive="base">
                                        <p:cTn id="21" dur="500" fill="hold"/>
                                        <p:tgtEl>
                                          <p:spTgt spid="8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nodeType="afterEffect">
                                  <p:stCondLst>
                                    <p:cond delay="75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0-#ppt_w/2"/>
                                          </p:val>
                                        </p:tav>
                                        <p:tav tm="100000">
                                          <p:val>
                                            <p:strVal val="#ppt_x"/>
                                          </p:val>
                                        </p:tav>
                                      </p:tavLst>
                                    </p:anim>
                                    <p:anim calcmode="lin" valueType="num">
                                      <p:cBhvr additive="base">
                                        <p:cTn id="26" dur="500" fill="hold"/>
                                        <p:tgtEl>
                                          <p:spTgt spid="9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75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0-#ppt_w/2"/>
                                          </p:val>
                                        </p:tav>
                                        <p:tav tm="100000">
                                          <p:val>
                                            <p:strVal val="#ppt_x"/>
                                          </p:val>
                                        </p:tav>
                                      </p:tavLst>
                                    </p:anim>
                                    <p:anim calcmode="lin" valueType="num">
                                      <p:cBhvr additive="base">
                                        <p:cTn id="30" dur="5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3750"/>
                            </p:stCondLst>
                            <p:childTnLst>
                              <p:par>
                                <p:cTn id="32" presetID="2" presetClass="entr" presetSubtype="8"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fill="hold"/>
                                        <p:tgtEl>
                                          <p:spTgt spid="94"/>
                                        </p:tgtEl>
                                        <p:attrNameLst>
                                          <p:attrName>ppt_x</p:attrName>
                                        </p:attrNameLst>
                                      </p:cBhvr>
                                      <p:tavLst>
                                        <p:tav tm="0">
                                          <p:val>
                                            <p:strVal val="0-#ppt_w/2"/>
                                          </p:val>
                                        </p:tav>
                                        <p:tav tm="100000">
                                          <p:val>
                                            <p:strVal val="#ppt_x"/>
                                          </p:val>
                                        </p:tav>
                                      </p:tavLst>
                                    </p:anim>
                                    <p:anim calcmode="lin" valueType="num">
                                      <p:cBhvr additive="base">
                                        <p:cTn id="35" dur="500" fill="hold"/>
                                        <p:tgtEl>
                                          <p:spTgt spid="9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94" grpId="0" animBg="1"/>
      <p:bldP spid="10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br>
              <a:rPr lang="en-US" sz="2400" dirty="0">
                <a:ln w="0"/>
                <a:effectLst>
                  <a:outerShdw blurRad="38100" dist="19050" dir="2700000" algn="tl" rotWithShape="0">
                    <a:schemeClr val="dk1">
                      <a:alpha val="40000"/>
                    </a:schemeClr>
                  </a:outerShdw>
                </a:effectLst>
              </a:rPr>
            </a:br>
            <a:r>
              <a:rPr lang="en-US" sz="2400" dirty="0">
                <a:ln w="0"/>
                <a:effectLst>
                  <a:outerShdw blurRad="38100" dist="19050" dir="2700000" algn="tl" rotWithShape="0">
                    <a:schemeClr val="dk1">
                      <a:alpha val="40000"/>
                    </a:schemeClr>
                  </a:outerShdw>
                </a:effectLst>
              </a:rPr>
              <a:t>OGP </a:t>
            </a:r>
            <a:r>
              <a:rPr lang="ka-GE" sz="2400" dirty="0">
                <a:ln w="0"/>
                <a:effectLst>
                  <a:outerShdw blurRad="38100" dist="19050" dir="2700000" algn="tl" rotWithShape="0">
                    <a:schemeClr val="dk1">
                      <a:alpha val="40000"/>
                    </a:schemeClr>
                  </a:outerShdw>
                </a:effectLst>
              </a:rPr>
              <a:t>- გამოწვევები</a:t>
            </a:r>
            <a:endParaRPr lang="en-US" sz="2400" dirty="0">
              <a:ln w="0"/>
              <a:effectLst>
                <a:outerShdw blurRad="38100" dist="19050" dir="2700000" algn="tl" rotWithShape="0">
                  <a:schemeClr val="dk1">
                    <a:alpha val="40000"/>
                  </a:schemeClr>
                </a:outerShdw>
              </a:effectLst>
            </a:endParaRPr>
          </a:p>
        </p:txBody>
      </p:sp>
      <p:grpSp>
        <p:nvGrpSpPr>
          <p:cNvPr id="522" name="Group 1942"/>
          <p:cNvGrpSpPr>
            <a:grpSpLocks/>
          </p:cNvGrpSpPr>
          <p:nvPr/>
        </p:nvGrpSpPr>
        <p:grpSpPr bwMode="auto">
          <a:xfrm>
            <a:off x="827088" y="1608137"/>
            <a:ext cx="288925" cy="3268663"/>
            <a:chOff x="521" y="600"/>
            <a:chExt cx="182" cy="2059"/>
          </a:xfrm>
        </p:grpSpPr>
        <p:sp>
          <p:nvSpPr>
            <p:cNvPr id="523" name="Line 1935"/>
            <p:cNvSpPr>
              <a:spLocks noChangeShapeType="1"/>
            </p:cNvSpPr>
            <p:nvPr/>
          </p:nvSpPr>
          <p:spPr bwMode="auto">
            <a:xfrm>
              <a:off x="521" y="600"/>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4" name="Line 1936"/>
            <p:cNvSpPr>
              <a:spLocks noChangeShapeType="1"/>
            </p:cNvSpPr>
            <p:nvPr/>
          </p:nvSpPr>
          <p:spPr bwMode="auto">
            <a:xfrm>
              <a:off x="521" y="1011"/>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5" name="Line 1937"/>
            <p:cNvSpPr>
              <a:spLocks noChangeShapeType="1"/>
            </p:cNvSpPr>
            <p:nvPr/>
          </p:nvSpPr>
          <p:spPr bwMode="auto">
            <a:xfrm>
              <a:off x="521" y="1423"/>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6" name="Line 1938"/>
            <p:cNvSpPr>
              <a:spLocks noChangeShapeType="1"/>
            </p:cNvSpPr>
            <p:nvPr/>
          </p:nvSpPr>
          <p:spPr bwMode="auto">
            <a:xfrm>
              <a:off x="521" y="1835"/>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7" name="Line 1939"/>
            <p:cNvSpPr>
              <a:spLocks noChangeShapeType="1"/>
            </p:cNvSpPr>
            <p:nvPr/>
          </p:nvSpPr>
          <p:spPr bwMode="auto">
            <a:xfrm>
              <a:off x="521" y="2659"/>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8" name="Line 1941"/>
            <p:cNvSpPr>
              <a:spLocks noChangeShapeType="1"/>
            </p:cNvSpPr>
            <p:nvPr/>
          </p:nvSpPr>
          <p:spPr bwMode="auto">
            <a:xfrm>
              <a:off x="521" y="2247"/>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 name="Стрелка: вправо 101">
            <a:extLst>
              <a:ext uri="{FF2B5EF4-FFF2-40B4-BE49-F238E27FC236}">
                <a16:creationId xmlns:a16="http://schemas.microsoft.com/office/drawing/2014/main" id="{48461307-727A-40F2-8A5F-E438DF64CD6C}"/>
              </a:ext>
            </a:extLst>
          </p:cNvPr>
          <p:cNvSpPr/>
          <p:nvPr/>
        </p:nvSpPr>
        <p:spPr>
          <a:xfrm flipH="1">
            <a:off x="1981202" y="2619328"/>
            <a:ext cx="5069553" cy="88106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104" name="Группа 103">
            <a:extLst>
              <a:ext uri="{FF2B5EF4-FFF2-40B4-BE49-F238E27FC236}">
                <a16:creationId xmlns:a16="http://schemas.microsoft.com/office/drawing/2014/main" id="{937028C1-88E9-4409-9638-105C3654A24C}"/>
              </a:ext>
            </a:extLst>
          </p:cNvPr>
          <p:cNvGrpSpPr/>
          <p:nvPr/>
        </p:nvGrpSpPr>
        <p:grpSpPr>
          <a:xfrm>
            <a:off x="2702706" y="2885699"/>
            <a:ext cx="3802380" cy="349884"/>
            <a:chOff x="2880359" y="262413"/>
            <a:chExt cx="2468880" cy="349884"/>
          </a:xfrm>
        </p:grpSpPr>
        <p:sp>
          <p:nvSpPr>
            <p:cNvPr id="105" name="Прямоугольник: скругленные углы 104">
              <a:extLst>
                <a:ext uri="{FF2B5EF4-FFF2-40B4-BE49-F238E27FC236}">
                  <a16:creationId xmlns:a16="http://schemas.microsoft.com/office/drawing/2014/main" id="{702E65B5-0875-40AE-A41F-F199D35D3A95}"/>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6" name="Прямоугольник: скругленные углы 4">
              <a:extLst>
                <a:ext uri="{FF2B5EF4-FFF2-40B4-BE49-F238E27FC236}">
                  <a16:creationId xmlns:a16="http://schemas.microsoft.com/office/drawing/2014/main" id="{EB2E1596-E208-4E67-B591-580359F90C6A}"/>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dirty="0"/>
                <a:t>მაქსიმალური ჩართულობის უზრუნველყოფა</a:t>
              </a:r>
              <a:r>
                <a:rPr lang="ru-RU" sz="1300" kern="1200" dirty="0"/>
                <a:t>»</a:t>
              </a:r>
            </a:p>
          </p:txBody>
        </p:sp>
      </p:grpSp>
      <p:sp>
        <p:nvSpPr>
          <p:cNvPr id="43" name="Объект 9">
            <a:extLst>
              <a:ext uri="{FF2B5EF4-FFF2-40B4-BE49-F238E27FC236}">
                <a16:creationId xmlns:a16="http://schemas.microsoft.com/office/drawing/2014/main" id="{99A95F1F-27CC-4E55-B508-744EC7D2579C}"/>
              </a:ext>
            </a:extLst>
          </p:cNvPr>
          <p:cNvSpPr txBox="1">
            <a:spLocks/>
          </p:cNvSpPr>
          <p:nvPr/>
        </p:nvSpPr>
        <p:spPr>
          <a:xfrm>
            <a:off x="7142603" y="6222953"/>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41" name="Стрелка: вправо 40">
            <a:extLst>
              <a:ext uri="{FF2B5EF4-FFF2-40B4-BE49-F238E27FC236}">
                <a16:creationId xmlns:a16="http://schemas.microsoft.com/office/drawing/2014/main" id="{9C17BFA0-CEDB-497E-B96A-CB89E25B0FDD}"/>
              </a:ext>
            </a:extLst>
          </p:cNvPr>
          <p:cNvSpPr/>
          <p:nvPr/>
        </p:nvSpPr>
        <p:spPr>
          <a:xfrm flipH="1">
            <a:off x="1981201" y="3631677"/>
            <a:ext cx="5069554" cy="922055"/>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42" name="Группа 41">
            <a:extLst>
              <a:ext uri="{FF2B5EF4-FFF2-40B4-BE49-F238E27FC236}">
                <a16:creationId xmlns:a16="http://schemas.microsoft.com/office/drawing/2014/main" id="{A1EA1304-EFA6-403B-9F59-2CA716E2AB15}"/>
              </a:ext>
            </a:extLst>
          </p:cNvPr>
          <p:cNvGrpSpPr/>
          <p:nvPr/>
        </p:nvGrpSpPr>
        <p:grpSpPr>
          <a:xfrm>
            <a:off x="2728664" y="3877443"/>
            <a:ext cx="4182970" cy="430521"/>
            <a:chOff x="2880359" y="262413"/>
            <a:chExt cx="2468880" cy="349884"/>
          </a:xfrm>
        </p:grpSpPr>
        <p:sp>
          <p:nvSpPr>
            <p:cNvPr id="44" name="Прямоугольник: скругленные углы 43">
              <a:extLst>
                <a:ext uri="{FF2B5EF4-FFF2-40B4-BE49-F238E27FC236}">
                  <a16:creationId xmlns:a16="http://schemas.microsoft.com/office/drawing/2014/main" id="{2631E9C2-9970-4FEA-BB21-ACB5B42EA4A1}"/>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id="{88BBE105-52ED-4A4F-BD74-DB45C3482F4D}"/>
                </a:ext>
              </a:extLst>
            </p:cNvPr>
            <p:cNvSpPr txBox="1"/>
            <p:nvPr/>
          </p:nvSpPr>
          <p:spPr>
            <a:xfrm>
              <a:off x="2897439" y="276217"/>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dirty="0"/>
                <a:t>აღმასრულებელი და წარმომადგენლობითი ორგენოების კოორდინირებული საქმიანობა</a:t>
              </a:r>
              <a:r>
                <a:rPr lang="ru-RU" sz="1300" kern="1200" dirty="0"/>
                <a:t>»</a:t>
              </a:r>
            </a:p>
          </p:txBody>
        </p:sp>
      </p:grpSp>
      <p:sp>
        <p:nvSpPr>
          <p:cNvPr id="46" name="Стрелка: вправо 45">
            <a:extLst>
              <a:ext uri="{FF2B5EF4-FFF2-40B4-BE49-F238E27FC236}">
                <a16:creationId xmlns:a16="http://schemas.microsoft.com/office/drawing/2014/main" id="{3C6784D0-06F8-4403-B5EE-FC52BD806454}"/>
              </a:ext>
            </a:extLst>
          </p:cNvPr>
          <p:cNvSpPr/>
          <p:nvPr/>
        </p:nvSpPr>
        <p:spPr>
          <a:xfrm flipH="1">
            <a:off x="1981200" y="4799498"/>
            <a:ext cx="5011963" cy="922055"/>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sp>
        <p:nvSpPr>
          <p:cNvPr id="47" name="Line 1927">
            <a:extLst>
              <a:ext uri="{FF2B5EF4-FFF2-40B4-BE49-F238E27FC236}">
                <a16:creationId xmlns:a16="http://schemas.microsoft.com/office/drawing/2014/main" id="{60D176D3-FDDA-420E-80AF-1503DA48AB78}"/>
              </a:ext>
            </a:extLst>
          </p:cNvPr>
          <p:cNvSpPr>
            <a:spLocks noChangeShapeType="1"/>
          </p:cNvSpPr>
          <p:nvPr/>
        </p:nvSpPr>
        <p:spPr bwMode="auto">
          <a:xfrm>
            <a:off x="2411413" y="4867275"/>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 name="Line 1928">
            <a:extLst>
              <a:ext uri="{FF2B5EF4-FFF2-40B4-BE49-F238E27FC236}">
                <a16:creationId xmlns:a16="http://schemas.microsoft.com/office/drawing/2014/main" id="{4BEE606C-AAEB-43F4-8339-26A7F393A74A}"/>
              </a:ext>
            </a:extLst>
          </p:cNvPr>
          <p:cNvSpPr>
            <a:spLocks noChangeShapeType="1"/>
          </p:cNvSpPr>
          <p:nvPr/>
        </p:nvSpPr>
        <p:spPr bwMode="auto">
          <a:xfrm>
            <a:off x="3779838" y="4867275"/>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Line 1929">
            <a:extLst>
              <a:ext uri="{FF2B5EF4-FFF2-40B4-BE49-F238E27FC236}">
                <a16:creationId xmlns:a16="http://schemas.microsoft.com/office/drawing/2014/main" id="{DC624500-4FF9-433E-BFB7-6E0816D1542F}"/>
              </a:ext>
            </a:extLst>
          </p:cNvPr>
          <p:cNvSpPr>
            <a:spLocks noChangeShapeType="1"/>
          </p:cNvSpPr>
          <p:nvPr/>
        </p:nvSpPr>
        <p:spPr bwMode="auto">
          <a:xfrm>
            <a:off x="5219700" y="4867275"/>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0" name="Группа 49">
            <a:extLst>
              <a:ext uri="{FF2B5EF4-FFF2-40B4-BE49-F238E27FC236}">
                <a16:creationId xmlns:a16="http://schemas.microsoft.com/office/drawing/2014/main" id="{D1181AF4-C4C4-49FF-A021-E1C90D964DB8}"/>
              </a:ext>
            </a:extLst>
          </p:cNvPr>
          <p:cNvGrpSpPr/>
          <p:nvPr/>
        </p:nvGrpSpPr>
        <p:grpSpPr>
          <a:xfrm>
            <a:off x="2702705" y="5033649"/>
            <a:ext cx="4182932" cy="442430"/>
            <a:chOff x="2880359" y="262413"/>
            <a:chExt cx="2468880" cy="349884"/>
          </a:xfrm>
        </p:grpSpPr>
        <p:sp>
          <p:nvSpPr>
            <p:cNvPr id="51" name="Прямоугольник: скругленные углы 50">
              <a:extLst>
                <a:ext uri="{FF2B5EF4-FFF2-40B4-BE49-F238E27FC236}">
                  <a16:creationId xmlns:a16="http://schemas.microsoft.com/office/drawing/2014/main" id="{D04740C0-B250-4199-8580-FD326C69CA95}"/>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52" name="Прямоугольник: скругленные углы 4">
              <a:extLst>
                <a:ext uri="{FF2B5EF4-FFF2-40B4-BE49-F238E27FC236}">
                  <a16:creationId xmlns:a16="http://schemas.microsoft.com/office/drawing/2014/main" id="{700862B5-6999-496F-B813-7B47370DE950}"/>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მონაწილეობითი დაგეგმვა და სექტორებს შორის თანამშრომლობის გაძლიერება</a:t>
              </a:r>
              <a:r>
                <a:rPr lang="ru-RU" sz="1300" kern="1200" dirty="0"/>
                <a:t>»</a:t>
              </a:r>
            </a:p>
          </p:txBody>
        </p:sp>
      </p:grpSp>
    </p:spTree>
    <p:extLst>
      <p:ext uri="{BB962C8B-B14F-4D97-AF65-F5344CB8AC3E}">
        <p14:creationId xmlns:p14="http://schemas.microsoft.com/office/powerpoint/2010/main" val="1071421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75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1+#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1+#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75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1+#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75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75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1+#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1+#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1"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69" y="145312"/>
            <a:ext cx="7772401" cy="113109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400" b="1" dirty="0"/>
              <a:t>ვალდებულება 23: ოზურგეთის მუნიციპალიტეტის საკრებულო სხდომების გამჭვირვალობა</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18" name="Line 1930"/>
          <p:cNvSpPr>
            <a:spLocks noChangeShapeType="1"/>
          </p:cNvSpPr>
          <p:nvPr/>
        </p:nvSpPr>
        <p:spPr bwMode="auto">
          <a:xfrm>
            <a:off x="6659563"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22" name="Group 1942"/>
          <p:cNvGrpSpPr>
            <a:grpSpLocks/>
          </p:cNvGrpSpPr>
          <p:nvPr/>
        </p:nvGrpSpPr>
        <p:grpSpPr bwMode="auto">
          <a:xfrm>
            <a:off x="827088" y="1608137"/>
            <a:ext cx="288925" cy="3268663"/>
            <a:chOff x="521" y="600"/>
            <a:chExt cx="182" cy="2059"/>
          </a:xfrm>
        </p:grpSpPr>
        <p:sp>
          <p:nvSpPr>
            <p:cNvPr id="523" name="Line 1935"/>
            <p:cNvSpPr>
              <a:spLocks noChangeShapeType="1"/>
            </p:cNvSpPr>
            <p:nvPr/>
          </p:nvSpPr>
          <p:spPr bwMode="auto">
            <a:xfrm>
              <a:off x="521" y="600"/>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4" name="Line 1936"/>
            <p:cNvSpPr>
              <a:spLocks noChangeShapeType="1"/>
            </p:cNvSpPr>
            <p:nvPr/>
          </p:nvSpPr>
          <p:spPr bwMode="auto">
            <a:xfrm>
              <a:off x="521" y="1011"/>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5" name="Line 1937"/>
            <p:cNvSpPr>
              <a:spLocks noChangeShapeType="1"/>
            </p:cNvSpPr>
            <p:nvPr/>
          </p:nvSpPr>
          <p:spPr bwMode="auto">
            <a:xfrm>
              <a:off x="521" y="1423"/>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6" name="Line 1938"/>
            <p:cNvSpPr>
              <a:spLocks noChangeShapeType="1"/>
            </p:cNvSpPr>
            <p:nvPr/>
          </p:nvSpPr>
          <p:spPr bwMode="auto">
            <a:xfrm>
              <a:off x="521" y="1835"/>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7" name="Line 1939"/>
            <p:cNvSpPr>
              <a:spLocks noChangeShapeType="1"/>
            </p:cNvSpPr>
            <p:nvPr/>
          </p:nvSpPr>
          <p:spPr bwMode="auto">
            <a:xfrm>
              <a:off x="521" y="2659"/>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8" name="Line 1941"/>
            <p:cNvSpPr>
              <a:spLocks noChangeShapeType="1"/>
            </p:cNvSpPr>
            <p:nvPr/>
          </p:nvSpPr>
          <p:spPr bwMode="auto">
            <a:xfrm>
              <a:off x="521" y="2247"/>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7" name="Объект 9">
            <a:extLst>
              <a:ext uri="{FF2B5EF4-FFF2-40B4-BE49-F238E27FC236}">
                <a16:creationId xmlns:a16="http://schemas.microsoft.com/office/drawing/2014/main" id="{091DEF77-62B1-441C-8E2F-F7E4958CAF2C}"/>
              </a:ext>
            </a:extLst>
          </p:cNvPr>
          <p:cNvSpPr>
            <a:spLocks noGrp="1"/>
          </p:cNvSpPr>
          <p:nvPr>
            <p:ph sz="half" idx="1"/>
          </p:nvPr>
        </p:nvSpPr>
        <p:spPr>
          <a:xfrm>
            <a:off x="3907342" y="6213253"/>
            <a:ext cx="1981199" cy="533494"/>
          </a:xfrm>
          <a:noFill/>
          <a:ln>
            <a:noFill/>
          </a:ln>
          <a:effectLst/>
        </p:spPr>
        <p:style>
          <a:lnRef idx="0">
            <a:scrgbClr r="0" g="0" b="0"/>
          </a:lnRef>
          <a:fillRef idx="0">
            <a:scrgbClr r="0" g="0" b="0"/>
          </a:fillRef>
          <a:effectRef idx="0">
            <a:scrgbClr r="0" g="0" b="0"/>
          </a:effectRef>
          <a:fontRef idx="minor">
            <a:schemeClr val="accent1"/>
          </a:fontRef>
        </p:style>
        <p:txBody>
          <a:bodyPr>
            <a:normAutofit lnSpcReduction="10000"/>
          </a:bodyPr>
          <a:lstStyle/>
          <a:p>
            <a:pPr marL="0" indent="0" algn="ctr">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3" name="Прямоугольник 2">
            <a:extLst>
              <a:ext uri="{FF2B5EF4-FFF2-40B4-BE49-F238E27FC236}">
                <a16:creationId xmlns:a16="http://schemas.microsoft.com/office/drawing/2014/main" id="{8B2A4CC2-B9FE-4BE0-9939-D38BF26BEB9F}"/>
              </a:ext>
            </a:extLst>
          </p:cNvPr>
          <p:cNvSpPr/>
          <p:nvPr/>
        </p:nvSpPr>
        <p:spPr>
          <a:xfrm>
            <a:off x="1009191" y="1754691"/>
            <a:ext cx="4572000" cy="369332"/>
          </a:xfrm>
          <a:prstGeom prst="rect">
            <a:avLst/>
          </a:prstGeom>
        </p:spPr>
        <p:txBody>
          <a:bodyPr>
            <a:spAutoFit/>
          </a:bodyPr>
          <a:lstStyle/>
          <a:p>
            <a:r>
              <a:rPr lang="ka-GE" dirty="0">
                <a:hlinkClick r:id="rId4"/>
              </a:rPr>
              <a:t>საქართველოს მთავრობის დადგენილება</a:t>
            </a:r>
            <a:endParaRPr lang="ru-RU" dirty="0"/>
          </a:p>
        </p:txBody>
      </p:sp>
      <p:pic>
        <p:nvPicPr>
          <p:cNvPr id="5" name="Рисунок 4">
            <a:extLst>
              <a:ext uri="{FF2B5EF4-FFF2-40B4-BE49-F238E27FC236}">
                <a16:creationId xmlns:a16="http://schemas.microsoft.com/office/drawing/2014/main" id="{0B7F0CB5-03C4-46CA-AF27-819ECB39D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967" y="2359538"/>
            <a:ext cx="3348234" cy="2558316"/>
          </a:xfrm>
          <a:prstGeom prst="rect">
            <a:avLst/>
          </a:prstGeom>
        </p:spPr>
      </p:pic>
      <p:pic>
        <p:nvPicPr>
          <p:cNvPr id="7" name="Рисунок 6">
            <a:extLst>
              <a:ext uri="{FF2B5EF4-FFF2-40B4-BE49-F238E27FC236}">
                <a16:creationId xmlns:a16="http://schemas.microsoft.com/office/drawing/2014/main" id="{A1D2B4A1-DCD6-4B19-82F2-5266F1ADE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1" y="2359538"/>
            <a:ext cx="3484070" cy="2559941"/>
          </a:xfrm>
          <a:prstGeom prst="rect">
            <a:avLst/>
          </a:prstGeom>
        </p:spPr>
      </p:pic>
      <p:pic>
        <p:nvPicPr>
          <p:cNvPr id="9" name="Рисунок 8">
            <a:extLst>
              <a:ext uri="{FF2B5EF4-FFF2-40B4-BE49-F238E27FC236}">
                <a16:creationId xmlns:a16="http://schemas.microsoft.com/office/drawing/2014/main" id="{8CBA3B59-C035-4D17-AE35-D767402684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4438" y="2805747"/>
            <a:ext cx="4827009" cy="3176245"/>
          </a:xfrm>
          <a:prstGeom prst="rect">
            <a:avLst/>
          </a:prstGeom>
        </p:spPr>
      </p:pic>
      <p:sp>
        <p:nvSpPr>
          <p:cNvPr id="54" name="Line 1925">
            <a:extLst>
              <a:ext uri="{FF2B5EF4-FFF2-40B4-BE49-F238E27FC236}">
                <a16:creationId xmlns:a16="http://schemas.microsoft.com/office/drawing/2014/main" id="{9500452F-ADEF-4D2B-A031-D64D9B641655}"/>
              </a:ext>
            </a:extLst>
          </p:cNvPr>
          <p:cNvSpPr>
            <a:spLocks noChangeShapeType="1"/>
          </p:cNvSpPr>
          <p:nvPr/>
        </p:nvSpPr>
        <p:spPr bwMode="auto">
          <a:xfrm flipV="1">
            <a:off x="838200" y="61722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extLst>
      <p:ext uri="{BB962C8B-B14F-4D97-AF65-F5344CB8AC3E}">
        <p14:creationId xmlns:p14="http://schemas.microsoft.com/office/powerpoint/2010/main" val="3870362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F390AE-3FA1-44FE-A2BA-82A7BF15BC75}"/>
              </a:ext>
            </a:extLst>
          </p:cNvPr>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br>
              <a:rPr lang="en-US" sz="2400" dirty="0">
                <a:ln w="0"/>
                <a:effectLst>
                  <a:outerShdw blurRad="38100" dist="19050" dir="2700000" algn="tl" rotWithShape="0">
                    <a:schemeClr val="dk1">
                      <a:alpha val="40000"/>
                    </a:schemeClr>
                  </a:outerShdw>
                </a:effectLst>
              </a:rPr>
            </a:br>
            <a:r>
              <a:rPr lang="ka-GE" sz="2400" dirty="0">
                <a:ln w="0"/>
                <a:effectLst>
                  <a:outerShdw blurRad="38100" dist="19050" dir="2700000" algn="tl" rotWithShape="0">
                    <a:schemeClr val="dk1">
                      <a:alpha val="40000"/>
                    </a:schemeClr>
                  </a:outerShdw>
                </a:effectLst>
              </a:rPr>
              <a:t>ელექტრონული პეტიცია - ახალი რეალობა </a:t>
            </a:r>
            <a:endParaRPr lang="en-US" sz="2400" dirty="0">
              <a:ln w="0"/>
              <a:effectLst>
                <a:outerShdw blurRad="38100" dist="19050" dir="2700000" algn="tl" rotWithShape="0">
                  <a:schemeClr val="dk1">
                    <a:alpha val="40000"/>
                  </a:schemeClr>
                </a:outerShdw>
              </a:effectLst>
            </a:endParaRPr>
          </a:p>
        </p:txBody>
      </p:sp>
      <p:sp>
        <p:nvSpPr>
          <p:cNvPr id="10" name="Объект 9">
            <a:extLst>
              <a:ext uri="{FF2B5EF4-FFF2-40B4-BE49-F238E27FC236}">
                <a16:creationId xmlns:a16="http://schemas.microsoft.com/office/drawing/2014/main" id="{DE71E259-B817-4228-89AA-8489B9782F54}"/>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3E775838-CC64-41CC-81DC-5D2AB61BB9B4}"/>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13" name="Рисунок 12">
            <a:hlinkClick r:id="rId3"/>
            <a:extLst>
              <a:ext uri="{FF2B5EF4-FFF2-40B4-BE49-F238E27FC236}">
                <a16:creationId xmlns:a16="http://schemas.microsoft.com/office/drawing/2014/main" id="{0B883C9F-22C4-4DBA-A66A-5932CB015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05" y="1772554"/>
            <a:ext cx="2638425" cy="457200"/>
          </a:xfrm>
          <a:prstGeom prst="rect">
            <a:avLst/>
          </a:prstGeom>
        </p:spPr>
      </p:pic>
      <p:sp>
        <p:nvSpPr>
          <p:cNvPr id="16" name="Прямоугольник 15">
            <a:extLst>
              <a:ext uri="{FF2B5EF4-FFF2-40B4-BE49-F238E27FC236}">
                <a16:creationId xmlns:a16="http://schemas.microsoft.com/office/drawing/2014/main" id="{FAD1106B-557E-4325-B07A-D110D1156A8D}"/>
              </a:ext>
            </a:extLst>
          </p:cNvPr>
          <p:cNvSpPr/>
          <p:nvPr/>
        </p:nvSpPr>
        <p:spPr>
          <a:xfrm>
            <a:off x="1347747" y="5123160"/>
            <a:ext cx="7010400" cy="954107"/>
          </a:xfrm>
          <a:prstGeom prst="rect">
            <a:avLst/>
          </a:prstGeom>
        </p:spPr>
        <p:txBody>
          <a:bodyPr wrap="square">
            <a:spAutoFit/>
          </a:bodyPr>
          <a:lstStyle/>
          <a:p>
            <a:pPr algn="ctr"/>
            <a:r>
              <a:rPr lang="ka-GE" sz="1400" b="1" dirty="0">
                <a:solidFill>
                  <a:srgbClr val="254061"/>
                </a:solidFill>
                <a:effectLst>
                  <a:outerShdw blurRad="38100" dist="38100" dir="2700000" algn="tl">
                    <a:srgbClr val="000000">
                      <a:alpha val="43137"/>
                    </a:srgbClr>
                  </a:outerShdw>
                </a:effectLst>
                <a:latin typeface="Roboto_GEOMt"/>
              </a:rPr>
              <a:t>ვის აქვს ელექტრონული პეტიციის წარდგენის უფლება?</a:t>
            </a:r>
          </a:p>
          <a:p>
            <a:r>
              <a:rPr lang="ka-GE" sz="1400" dirty="0">
                <a:solidFill>
                  <a:srgbClr val="5F5F5F"/>
                </a:solidFill>
                <a:latin typeface="Roboto_GEONus"/>
              </a:rPr>
              <a:t>	</a:t>
            </a:r>
            <a:r>
              <a:rPr lang="ka-GE" sz="1400" dirty="0">
                <a:solidFill>
                  <a:schemeClr val="tx2"/>
                </a:solidFill>
                <a:latin typeface="Roboto_GEONus"/>
              </a:rPr>
              <a:t>ელექტრონული პეტიციის წარდგენის უფლება აქვთ ოზურგეთის მუნიციპალიტეტის ტერიტორიაზე რეგისტრირებულ ამომრჩეველთა არანაკლებ </a:t>
            </a:r>
            <a:r>
              <a:rPr lang="ka-GE" sz="1400" b="1" dirty="0">
                <a:solidFill>
                  <a:schemeClr val="tx2"/>
                </a:solidFill>
                <a:latin typeface="Roboto_GEONus"/>
              </a:rPr>
              <a:t>0.5% </a:t>
            </a:r>
            <a:r>
              <a:rPr lang="ka-GE" sz="1400" dirty="0">
                <a:solidFill>
                  <a:schemeClr val="tx2"/>
                </a:solidFill>
                <a:latin typeface="Roboto_GEONus"/>
              </a:rPr>
              <a:t>პროცენტს (- ამომრჩეველი);</a:t>
            </a:r>
            <a:endParaRPr lang="ka-GE" sz="1400" b="0" i="0" dirty="0">
              <a:solidFill>
                <a:schemeClr val="tx2"/>
              </a:solidFill>
              <a:effectLst/>
              <a:latin typeface="Roboto_GEONus"/>
            </a:endParaRPr>
          </a:p>
        </p:txBody>
      </p:sp>
      <p:pic>
        <p:nvPicPr>
          <p:cNvPr id="18" name="Рисунок 17">
            <a:extLst>
              <a:ext uri="{FF2B5EF4-FFF2-40B4-BE49-F238E27FC236}">
                <a16:creationId xmlns:a16="http://schemas.microsoft.com/office/drawing/2014/main" id="{7802352D-36D0-4631-AB6D-A95232167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95" y="2477087"/>
            <a:ext cx="7592010" cy="2398740"/>
          </a:xfrm>
          <a:prstGeom prst="rect">
            <a:avLst/>
          </a:prstGeom>
        </p:spPr>
      </p:pic>
    </p:spTree>
    <p:extLst>
      <p:ext uri="{BB962C8B-B14F-4D97-AF65-F5344CB8AC3E}">
        <p14:creationId xmlns:p14="http://schemas.microsoft.com/office/powerpoint/2010/main" val="442229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F390AE-3FA1-44FE-A2BA-82A7BF15BC75}"/>
              </a:ext>
            </a:extLst>
          </p:cNvPr>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endParaRPr lang="en-US" sz="2400" dirty="0">
              <a:ln w="0"/>
              <a:effectLst>
                <a:outerShdw blurRad="38100" dist="19050" dir="2700000" algn="tl" rotWithShape="0">
                  <a:schemeClr val="dk1">
                    <a:alpha val="40000"/>
                  </a:schemeClr>
                </a:outerShdw>
              </a:effectLst>
            </a:endParaRPr>
          </a:p>
        </p:txBody>
      </p:sp>
      <p:sp>
        <p:nvSpPr>
          <p:cNvPr id="10" name="Объект 9">
            <a:extLst>
              <a:ext uri="{FF2B5EF4-FFF2-40B4-BE49-F238E27FC236}">
                <a16:creationId xmlns:a16="http://schemas.microsoft.com/office/drawing/2014/main" id="{DE71E259-B817-4228-89AA-8489B9782F54}"/>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3E775838-CC64-41CC-81DC-5D2AB61BB9B4}"/>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Прямоугольник 15">
            <a:extLst>
              <a:ext uri="{FF2B5EF4-FFF2-40B4-BE49-F238E27FC236}">
                <a16:creationId xmlns:a16="http://schemas.microsoft.com/office/drawing/2014/main" id="{FAD1106B-557E-4325-B07A-D110D1156A8D}"/>
              </a:ext>
            </a:extLst>
          </p:cNvPr>
          <p:cNvSpPr/>
          <p:nvPr/>
        </p:nvSpPr>
        <p:spPr>
          <a:xfrm>
            <a:off x="3324223" y="1854740"/>
            <a:ext cx="5819777" cy="542887"/>
          </a:xfrm>
          <a:prstGeom prst="rect">
            <a:avLst/>
          </a:prstGeom>
        </p:spPr>
        <p:txBody>
          <a:bodyPr wrap="square">
            <a:spAutoFit/>
          </a:bodyPr>
          <a:lstStyle/>
          <a:p>
            <a:pPr algn="ctr"/>
            <a:r>
              <a:rPr lang="ka-GE" sz="1400" b="1" dirty="0">
                <a:solidFill>
                  <a:srgbClr val="254061"/>
                </a:solidFill>
                <a:effectLst>
                  <a:outerShdw blurRad="38100" dist="38100" dir="2700000" algn="tl">
                    <a:srgbClr val="000000">
                      <a:alpha val="43137"/>
                    </a:srgbClr>
                  </a:outerShdw>
                </a:effectLst>
                <a:latin typeface="Roboto_GEOMt"/>
              </a:rPr>
              <a:t>ოზურგეთის მუნიციპალიტეტის საკრებულოს მიერ სამართლებრივ აქტებში განხორციელებული ცვლილებები:</a:t>
            </a:r>
          </a:p>
        </p:txBody>
      </p:sp>
      <p:pic>
        <p:nvPicPr>
          <p:cNvPr id="3" name="Рисунок 2">
            <a:hlinkClick r:id="rId3"/>
            <a:extLst>
              <a:ext uri="{FF2B5EF4-FFF2-40B4-BE49-F238E27FC236}">
                <a16:creationId xmlns:a16="http://schemas.microsoft.com/office/drawing/2014/main" id="{FC401BB1-5BCE-4E9D-BBC7-F1D783BFD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60881"/>
            <a:ext cx="2638425" cy="542925"/>
          </a:xfrm>
          <a:prstGeom prst="rect">
            <a:avLst/>
          </a:prstGeom>
        </p:spPr>
      </p:pic>
      <p:sp>
        <p:nvSpPr>
          <p:cNvPr id="4" name="Прямоугольник 3">
            <a:extLst>
              <a:ext uri="{FF2B5EF4-FFF2-40B4-BE49-F238E27FC236}">
                <a16:creationId xmlns:a16="http://schemas.microsoft.com/office/drawing/2014/main" id="{A3F31814-9FEB-490B-9482-C0A072D49A75}"/>
              </a:ext>
            </a:extLst>
          </p:cNvPr>
          <p:cNvSpPr/>
          <p:nvPr/>
        </p:nvSpPr>
        <p:spPr>
          <a:xfrm>
            <a:off x="609600" y="2603671"/>
            <a:ext cx="5029200" cy="3323987"/>
          </a:xfrm>
          <a:prstGeom prst="rect">
            <a:avLst/>
          </a:prstGeom>
        </p:spPr>
        <p:txBody>
          <a:bodyPr wrap="square">
            <a:spAutoFit/>
          </a:bodyPr>
          <a:lstStyle/>
          <a:p>
            <a:r>
              <a:rPr lang="ka-GE" sz="1400" b="1" dirty="0">
                <a:solidFill>
                  <a:srgbClr val="254061"/>
                </a:solidFill>
                <a:latin typeface="SF Regular"/>
              </a:rPr>
              <a:t>მუხლი 10. საკრებულოს სხდომების ტრანსლაცია </a:t>
            </a:r>
          </a:p>
          <a:p>
            <a:endParaRPr lang="ka-GE" sz="1400" dirty="0">
              <a:solidFill>
                <a:srgbClr val="254061"/>
              </a:solidFill>
              <a:latin typeface="SF Regular"/>
            </a:endParaRPr>
          </a:p>
          <a:p>
            <a:pPr marL="342900" indent="-342900">
              <a:buAutoNum type="arabicPeriod"/>
            </a:pPr>
            <a:r>
              <a:rPr lang="ka-GE" sz="1400" dirty="0">
                <a:solidFill>
                  <a:srgbClr val="254061"/>
                </a:solidFill>
                <a:latin typeface="SF Regular"/>
              </a:rPr>
              <a:t>საკრებულოს გადაწყვეტილებით შეიძლება მოეწყოს საკრებულოს ღია სხდომების რადიო და ტელე ტრანსლაცია, აგრეთვე ტრანსლაცია ინტერნეტის მეშვეობით. </a:t>
            </a:r>
          </a:p>
          <a:p>
            <a:pPr marL="342900" indent="-342900">
              <a:buAutoNum type="arabicPeriod"/>
            </a:pPr>
            <a:r>
              <a:rPr lang="ka-GE" sz="1400" dirty="0">
                <a:solidFill>
                  <a:srgbClr val="254061"/>
                </a:solidFill>
                <a:latin typeface="SF Regular"/>
              </a:rPr>
              <a:t>თუ საკრებულოს ღია სხდომაზე მოსულ დასწრების მსურველთა რაოდენობა მეტია, ვიდრე საკრებულოს სხდომათა დარბაზში დამსწრე პირებისათვის გამოყოფილ ადგილების რაოდენობა, სავალდებულოა სხდომის ტრანსლაცია, ან ტექნიკური საშუალებების გამოყენებით სხდომაზე დასწრების მსურველთათვის სხდომის მიმდინარეობის მოსმენის უზრუნველყოფა. </a:t>
            </a:r>
          </a:p>
          <a:p>
            <a:pPr marL="342900" indent="-342900">
              <a:buAutoNum type="arabicPeriod"/>
            </a:pPr>
            <a:r>
              <a:rPr lang="ka-GE" sz="1400" dirty="0">
                <a:solidFill>
                  <a:srgbClr val="254061"/>
                </a:solidFill>
                <a:latin typeface="SF Regular"/>
              </a:rPr>
              <a:t>საკრებულოს სხდომის ტრანსლაციას და მის საჯაროობას უზრუნველყოფს საკრებულოს აპარატი.</a:t>
            </a:r>
            <a:endParaRPr lang="ru-RU" sz="1400" dirty="0">
              <a:solidFill>
                <a:srgbClr val="254061"/>
              </a:solidFill>
            </a:endParaRPr>
          </a:p>
        </p:txBody>
      </p:sp>
      <p:sp>
        <p:nvSpPr>
          <p:cNvPr id="12" name="Line 1925">
            <a:extLst>
              <a:ext uri="{FF2B5EF4-FFF2-40B4-BE49-F238E27FC236}">
                <a16:creationId xmlns:a16="http://schemas.microsoft.com/office/drawing/2014/main" id="{382CC43E-66AD-471F-9FD1-CBE76D1664CC}"/>
              </a:ext>
            </a:extLst>
          </p:cNvPr>
          <p:cNvSpPr>
            <a:spLocks noChangeShapeType="1"/>
          </p:cNvSpPr>
          <p:nvPr/>
        </p:nvSpPr>
        <p:spPr bwMode="auto">
          <a:xfrm>
            <a:off x="5562599" y="2763956"/>
            <a:ext cx="0" cy="3003423"/>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14" name="Рисунок 13">
            <a:extLst>
              <a:ext uri="{FF2B5EF4-FFF2-40B4-BE49-F238E27FC236}">
                <a16:creationId xmlns:a16="http://schemas.microsoft.com/office/drawing/2014/main" id="{57038C32-0298-422E-A48F-9F5D2BFC84B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91200" y="3378295"/>
            <a:ext cx="2816118" cy="1774741"/>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4207701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F390AE-3FA1-44FE-A2BA-82A7BF15BC75}"/>
              </a:ext>
            </a:extLst>
          </p:cNvPr>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endParaRPr lang="en-US" sz="2400" dirty="0">
              <a:ln w="0"/>
              <a:effectLst>
                <a:outerShdw blurRad="38100" dist="19050" dir="2700000" algn="tl" rotWithShape="0">
                  <a:schemeClr val="dk1">
                    <a:alpha val="40000"/>
                  </a:schemeClr>
                </a:outerShdw>
              </a:effectLst>
            </a:endParaRPr>
          </a:p>
        </p:txBody>
      </p:sp>
      <p:sp>
        <p:nvSpPr>
          <p:cNvPr id="10" name="Объект 9">
            <a:extLst>
              <a:ext uri="{FF2B5EF4-FFF2-40B4-BE49-F238E27FC236}">
                <a16:creationId xmlns:a16="http://schemas.microsoft.com/office/drawing/2014/main" id="{DE71E259-B817-4228-89AA-8489B9782F54}"/>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3E775838-CC64-41CC-81DC-5D2AB61BB9B4}"/>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Прямоугольник 15">
            <a:extLst>
              <a:ext uri="{FF2B5EF4-FFF2-40B4-BE49-F238E27FC236}">
                <a16:creationId xmlns:a16="http://schemas.microsoft.com/office/drawing/2014/main" id="{FAD1106B-557E-4325-B07A-D110D1156A8D}"/>
              </a:ext>
            </a:extLst>
          </p:cNvPr>
          <p:cNvSpPr/>
          <p:nvPr/>
        </p:nvSpPr>
        <p:spPr>
          <a:xfrm>
            <a:off x="3324223" y="1854740"/>
            <a:ext cx="5819777" cy="542887"/>
          </a:xfrm>
          <a:prstGeom prst="rect">
            <a:avLst/>
          </a:prstGeom>
        </p:spPr>
        <p:txBody>
          <a:bodyPr wrap="square">
            <a:spAutoFit/>
          </a:bodyPr>
          <a:lstStyle/>
          <a:p>
            <a:pPr algn="ctr"/>
            <a:r>
              <a:rPr lang="ka-GE" sz="1400" b="1" dirty="0">
                <a:solidFill>
                  <a:srgbClr val="254061"/>
                </a:solidFill>
                <a:effectLst>
                  <a:outerShdw blurRad="38100" dist="38100" dir="2700000" algn="tl">
                    <a:srgbClr val="000000">
                      <a:alpha val="43137"/>
                    </a:srgbClr>
                  </a:outerShdw>
                </a:effectLst>
                <a:latin typeface="Roboto_GEOMt"/>
              </a:rPr>
              <a:t>ოზურგეთის მუნიციპალიტეტის საკრებულოს მიერ სამართლებრივ აქტებში განხორციელებული ცვლილებები:</a:t>
            </a:r>
          </a:p>
        </p:txBody>
      </p:sp>
      <p:pic>
        <p:nvPicPr>
          <p:cNvPr id="3" name="Рисунок 2">
            <a:hlinkClick r:id="rId3"/>
            <a:extLst>
              <a:ext uri="{FF2B5EF4-FFF2-40B4-BE49-F238E27FC236}">
                <a16:creationId xmlns:a16="http://schemas.microsoft.com/office/drawing/2014/main" id="{FC401BB1-5BCE-4E9D-BBC7-F1D783BFD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60881"/>
            <a:ext cx="2638425" cy="542925"/>
          </a:xfrm>
          <a:prstGeom prst="rect">
            <a:avLst/>
          </a:prstGeom>
        </p:spPr>
      </p:pic>
      <p:sp>
        <p:nvSpPr>
          <p:cNvPr id="4" name="Прямоугольник 3">
            <a:extLst>
              <a:ext uri="{FF2B5EF4-FFF2-40B4-BE49-F238E27FC236}">
                <a16:creationId xmlns:a16="http://schemas.microsoft.com/office/drawing/2014/main" id="{A3F31814-9FEB-490B-9482-C0A072D49A75}"/>
              </a:ext>
            </a:extLst>
          </p:cNvPr>
          <p:cNvSpPr/>
          <p:nvPr/>
        </p:nvSpPr>
        <p:spPr>
          <a:xfrm>
            <a:off x="699984" y="3034560"/>
            <a:ext cx="4839578" cy="2462213"/>
          </a:xfrm>
          <a:prstGeom prst="rect">
            <a:avLst/>
          </a:prstGeom>
        </p:spPr>
        <p:txBody>
          <a:bodyPr wrap="square">
            <a:spAutoFit/>
          </a:bodyPr>
          <a:lstStyle/>
          <a:p>
            <a:r>
              <a:rPr lang="ka-GE" sz="1400" b="1" dirty="0">
                <a:solidFill>
                  <a:srgbClr val="254061"/>
                </a:solidFill>
                <a:latin typeface="SF Regular"/>
              </a:rPr>
              <a:t>მუხლი 82. საკრებულოში სამართლებრივი აქტის ინიციირების წესი </a:t>
            </a:r>
            <a:endParaRPr lang="ka-GE" sz="1400" dirty="0">
              <a:solidFill>
                <a:srgbClr val="254061"/>
              </a:solidFill>
              <a:latin typeface="SF Regular"/>
            </a:endParaRPr>
          </a:p>
          <a:p>
            <a:endParaRPr lang="ka-GE" sz="1400" dirty="0">
              <a:solidFill>
                <a:srgbClr val="254061"/>
              </a:solidFill>
              <a:latin typeface="SF Regular"/>
            </a:endParaRPr>
          </a:p>
          <a:p>
            <a:r>
              <a:rPr lang="ka-GE" sz="1400" dirty="0">
                <a:solidFill>
                  <a:srgbClr val="254061"/>
                </a:solidFill>
                <a:latin typeface="SF Regular"/>
              </a:rPr>
              <a:t>	საკრებულოს ნორმატიული აქტის პროექტის შეტანის შემთხვევაში - მუნიციპალიტეტის ტერიტორიაზე რეგისტრირებულ ამომრჩეველთა საერთო რაოდენობის </a:t>
            </a:r>
            <a:r>
              <a:rPr lang="ka-GE" sz="1400" b="1" dirty="0">
                <a:solidFill>
                  <a:srgbClr val="254061"/>
                </a:solidFill>
                <a:latin typeface="SF Regular"/>
              </a:rPr>
              <a:t>1%-ს მატერიალურად</a:t>
            </a:r>
            <a:r>
              <a:rPr lang="ka-GE" sz="1400" dirty="0">
                <a:solidFill>
                  <a:srgbClr val="254061"/>
                </a:solidFill>
                <a:latin typeface="SF Regular"/>
              </a:rPr>
              <a:t>, ხოლო </a:t>
            </a:r>
            <a:r>
              <a:rPr lang="ka-GE" sz="1400" b="1" dirty="0">
                <a:solidFill>
                  <a:srgbClr val="254061"/>
                </a:solidFill>
                <a:latin typeface="SF Regular"/>
              </a:rPr>
              <a:t>ელექტრონულად - 0,5%-ს;“.</a:t>
            </a:r>
          </a:p>
          <a:p>
            <a:endParaRPr lang="ka-GE" sz="1400" b="1" dirty="0">
              <a:solidFill>
                <a:srgbClr val="254061"/>
              </a:solidFill>
              <a:latin typeface="SF Regular"/>
            </a:endParaRPr>
          </a:p>
          <a:p>
            <a:r>
              <a:rPr lang="ka-GE" sz="1400" b="1" dirty="0">
                <a:solidFill>
                  <a:srgbClr val="254061"/>
                </a:solidFill>
                <a:latin typeface="SF Regular"/>
                <a:hlinkClick r:id="rId5"/>
              </a:rPr>
              <a:t>მუხლი 120. საკრებულოში პეტიციის ინიციირების წესი </a:t>
            </a:r>
            <a:endParaRPr lang="ka-GE" sz="1400" dirty="0">
              <a:solidFill>
                <a:srgbClr val="254061"/>
              </a:solidFill>
              <a:latin typeface="SF Regular"/>
            </a:endParaRPr>
          </a:p>
          <a:p>
            <a:endParaRPr lang="ru-RU" sz="1400" b="1" dirty="0">
              <a:solidFill>
                <a:srgbClr val="254061"/>
              </a:solidFill>
            </a:endParaRPr>
          </a:p>
        </p:txBody>
      </p:sp>
      <p:sp>
        <p:nvSpPr>
          <p:cNvPr id="12" name="Line 1925">
            <a:extLst>
              <a:ext uri="{FF2B5EF4-FFF2-40B4-BE49-F238E27FC236}">
                <a16:creationId xmlns:a16="http://schemas.microsoft.com/office/drawing/2014/main" id="{382CC43E-66AD-471F-9FD1-CBE76D1664CC}"/>
              </a:ext>
            </a:extLst>
          </p:cNvPr>
          <p:cNvSpPr>
            <a:spLocks noChangeShapeType="1"/>
          </p:cNvSpPr>
          <p:nvPr/>
        </p:nvSpPr>
        <p:spPr bwMode="auto">
          <a:xfrm>
            <a:off x="5562599" y="2763956"/>
            <a:ext cx="0" cy="3003423"/>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5" name="Рисунок 4">
            <a:extLst>
              <a:ext uri="{FF2B5EF4-FFF2-40B4-BE49-F238E27FC236}">
                <a16:creationId xmlns:a16="http://schemas.microsoft.com/office/drawing/2014/main" id="{B6490C90-D776-42FA-897D-B965B8B85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5250" y="3610757"/>
            <a:ext cx="3153996" cy="131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03232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F390AE-3FA1-44FE-A2BA-82A7BF15BC75}"/>
              </a:ext>
            </a:extLst>
          </p:cNvPr>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endParaRPr lang="en-US" sz="2400" dirty="0">
              <a:ln w="0"/>
              <a:effectLst>
                <a:outerShdw blurRad="38100" dist="19050" dir="2700000" algn="tl" rotWithShape="0">
                  <a:schemeClr val="dk1">
                    <a:alpha val="40000"/>
                  </a:schemeClr>
                </a:outerShdw>
              </a:effectLst>
            </a:endParaRPr>
          </a:p>
        </p:txBody>
      </p:sp>
      <p:sp>
        <p:nvSpPr>
          <p:cNvPr id="10" name="Объект 9">
            <a:extLst>
              <a:ext uri="{FF2B5EF4-FFF2-40B4-BE49-F238E27FC236}">
                <a16:creationId xmlns:a16="http://schemas.microsoft.com/office/drawing/2014/main" id="{DE71E259-B817-4228-89AA-8489B9782F54}"/>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3E775838-CC64-41CC-81DC-5D2AB61BB9B4}"/>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Прямоугольник 15">
            <a:extLst>
              <a:ext uri="{FF2B5EF4-FFF2-40B4-BE49-F238E27FC236}">
                <a16:creationId xmlns:a16="http://schemas.microsoft.com/office/drawing/2014/main" id="{FAD1106B-557E-4325-B07A-D110D1156A8D}"/>
              </a:ext>
            </a:extLst>
          </p:cNvPr>
          <p:cNvSpPr/>
          <p:nvPr/>
        </p:nvSpPr>
        <p:spPr>
          <a:xfrm>
            <a:off x="3324223" y="1854740"/>
            <a:ext cx="5819777" cy="542887"/>
          </a:xfrm>
          <a:prstGeom prst="rect">
            <a:avLst/>
          </a:prstGeom>
        </p:spPr>
        <p:txBody>
          <a:bodyPr wrap="square">
            <a:spAutoFit/>
          </a:bodyPr>
          <a:lstStyle/>
          <a:p>
            <a:pPr algn="ctr"/>
            <a:r>
              <a:rPr lang="ka-GE" sz="1400" b="1" dirty="0">
                <a:solidFill>
                  <a:srgbClr val="254061"/>
                </a:solidFill>
                <a:effectLst>
                  <a:outerShdw blurRad="38100" dist="38100" dir="2700000" algn="tl">
                    <a:srgbClr val="000000">
                      <a:alpha val="43137"/>
                    </a:srgbClr>
                  </a:outerShdw>
                </a:effectLst>
                <a:latin typeface="Roboto_GEOMt"/>
              </a:rPr>
              <a:t>ოზურგეთის მუნიციპალიტეტის საკრებულოს მიერ სამართლებრივ აქტებში განხორციელებული ცვლილებები:</a:t>
            </a:r>
          </a:p>
        </p:txBody>
      </p:sp>
      <p:pic>
        <p:nvPicPr>
          <p:cNvPr id="3" name="Рисунок 2">
            <a:hlinkClick r:id="rId3"/>
            <a:extLst>
              <a:ext uri="{FF2B5EF4-FFF2-40B4-BE49-F238E27FC236}">
                <a16:creationId xmlns:a16="http://schemas.microsoft.com/office/drawing/2014/main" id="{FC401BB1-5BCE-4E9D-BBC7-F1D783BFD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60881"/>
            <a:ext cx="2638425" cy="542925"/>
          </a:xfrm>
          <a:prstGeom prst="rect">
            <a:avLst/>
          </a:prstGeom>
        </p:spPr>
      </p:pic>
      <p:sp>
        <p:nvSpPr>
          <p:cNvPr id="4" name="Прямоугольник 3">
            <a:extLst>
              <a:ext uri="{FF2B5EF4-FFF2-40B4-BE49-F238E27FC236}">
                <a16:creationId xmlns:a16="http://schemas.microsoft.com/office/drawing/2014/main" id="{A3F31814-9FEB-490B-9482-C0A072D49A75}"/>
              </a:ext>
            </a:extLst>
          </p:cNvPr>
          <p:cNvSpPr/>
          <p:nvPr/>
        </p:nvSpPr>
        <p:spPr>
          <a:xfrm>
            <a:off x="627321" y="2926839"/>
            <a:ext cx="4839578" cy="2893100"/>
          </a:xfrm>
          <a:prstGeom prst="rect">
            <a:avLst/>
          </a:prstGeom>
        </p:spPr>
        <p:txBody>
          <a:bodyPr wrap="square">
            <a:spAutoFit/>
          </a:bodyPr>
          <a:lstStyle/>
          <a:p>
            <a:r>
              <a:rPr lang="ka-GE" sz="1400" b="1" dirty="0">
                <a:solidFill>
                  <a:srgbClr val="254061"/>
                </a:solidFill>
                <a:latin typeface="SF Regular"/>
              </a:rPr>
              <a:t>მუხლი 135. ადგილობრივი თვითმმართველობის ორგანოების და თანამდებობის პირების</a:t>
            </a:r>
          </a:p>
          <a:p>
            <a:r>
              <a:rPr lang="ka-GE" sz="1400" b="1" dirty="0">
                <a:solidFill>
                  <a:srgbClr val="254061"/>
                </a:solidFill>
                <a:latin typeface="SF Regular"/>
              </a:rPr>
              <a:t>საქმიანობის ამსახველი დოკუმენტების გამოქვეყნება და მათი ხელმისაწვდომობის უზრუნველყოფა</a:t>
            </a:r>
          </a:p>
          <a:p>
            <a:endParaRPr lang="ka-GE" sz="1400" b="1" dirty="0">
              <a:solidFill>
                <a:srgbClr val="254061"/>
              </a:solidFill>
              <a:latin typeface="SF Regular"/>
            </a:endParaRPr>
          </a:p>
          <a:p>
            <a:endParaRPr lang="ka-GE" sz="1400" dirty="0">
              <a:solidFill>
                <a:srgbClr val="254061"/>
              </a:solidFill>
              <a:latin typeface="SF Regular"/>
            </a:endParaRPr>
          </a:p>
          <a:p>
            <a:r>
              <a:rPr lang="ka-GE" sz="1400" dirty="0">
                <a:solidFill>
                  <a:srgbClr val="254061"/>
                </a:solidFill>
                <a:latin typeface="SF Regular"/>
              </a:rPr>
              <a:t>	საკრებულოს აპარატი უფლებამოსილია საკრებულოს, საკრებულოს კომისიების სხდომებისა</a:t>
            </a:r>
          </a:p>
          <a:p>
            <a:r>
              <a:rPr lang="ka-GE" sz="1400" dirty="0">
                <a:solidFill>
                  <a:srgbClr val="254061"/>
                </a:solidFill>
                <a:latin typeface="SF Regular"/>
              </a:rPr>
              <a:t>და დღის წესრიგის თაობაზე დაინტერესებულ პირებთან გააგზავნოს ინფორმაცია, მოკლე ტექსტური</a:t>
            </a:r>
          </a:p>
          <a:p>
            <a:r>
              <a:rPr lang="ka-GE" sz="1400" dirty="0">
                <a:solidFill>
                  <a:srgbClr val="254061"/>
                </a:solidFill>
                <a:latin typeface="SF Regular"/>
              </a:rPr>
              <a:t>შეტყობინებისა და/ან ელექტრონული ფოსტის მეშვეობით საკრებულოს, საკრებულოს კომისიის</a:t>
            </a:r>
          </a:p>
          <a:p>
            <a:r>
              <a:rPr lang="ka-GE" sz="1400" dirty="0">
                <a:solidFill>
                  <a:srgbClr val="254061"/>
                </a:solidFill>
                <a:latin typeface="SF Regular"/>
              </a:rPr>
              <a:t>სხდომამდე 2 დღით ადრე.</a:t>
            </a:r>
            <a:endParaRPr lang="ka-GE" sz="1400" b="1" dirty="0">
              <a:solidFill>
                <a:srgbClr val="254061"/>
              </a:solidFill>
              <a:latin typeface="SF Regular"/>
            </a:endParaRPr>
          </a:p>
        </p:txBody>
      </p:sp>
      <p:sp>
        <p:nvSpPr>
          <p:cNvPr id="12" name="Line 1925">
            <a:extLst>
              <a:ext uri="{FF2B5EF4-FFF2-40B4-BE49-F238E27FC236}">
                <a16:creationId xmlns:a16="http://schemas.microsoft.com/office/drawing/2014/main" id="{382CC43E-66AD-471F-9FD1-CBE76D1664CC}"/>
              </a:ext>
            </a:extLst>
          </p:cNvPr>
          <p:cNvSpPr>
            <a:spLocks noChangeShapeType="1"/>
          </p:cNvSpPr>
          <p:nvPr/>
        </p:nvSpPr>
        <p:spPr bwMode="auto">
          <a:xfrm>
            <a:off x="5562599" y="2763956"/>
            <a:ext cx="0" cy="3003423"/>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nvGrpSpPr>
          <p:cNvPr id="17" name="Группа 16">
            <a:extLst>
              <a:ext uri="{FF2B5EF4-FFF2-40B4-BE49-F238E27FC236}">
                <a16:creationId xmlns:a16="http://schemas.microsoft.com/office/drawing/2014/main" id="{F7619FBD-6017-46FD-840F-87129EC424FB}"/>
              </a:ext>
            </a:extLst>
          </p:cNvPr>
          <p:cNvGrpSpPr/>
          <p:nvPr/>
        </p:nvGrpSpPr>
        <p:grpSpPr>
          <a:xfrm>
            <a:off x="5810250" y="2954848"/>
            <a:ext cx="2571750" cy="2571750"/>
            <a:chOff x="457200" y="1874326"/>
            <a:chExt cx="2571750" cy="2571750"/>
          </a:xfrm>
        </p:grpSpPr>
        <p:pic>
          <p:nvPicPr>
            <p:cNvPr id="18" name="Рисунок 17">
              <a:extLst>
                <a:ext uri="{FF2B5EF4-FFF2-40B4-BE49-F238E27FC236}">
                  <a16:creationId xmlns:a16="http://schemas.microsoft.com/office/drawing/2014/main" id="{1AA53763-64E0-431E-9D15-67E289A2DF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874326"/>
              <a:ext cx="257175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DDF28E15-47BB-41AD-AF79-182471A6AB87}"/>
                </a:ext>
              </a:extLst>
            </p:cNvPr>
            <p:cNvSpPr txBox="1"/>
            <p:nvPr/>
          </p:nvSpPr>
          <p:spPr>
            <a:xfrm>
              <a:off x="1263498" y="2590801"/>
              <a:ext cx="1022502" cy="523220"/>
            </a:xfrm>
            <a:prstGeom prst="rect">
              <a:avLst/>
            </a:prstGeom>
            <a:noFill/>
          </p:spPr>
          <p:txBody>
            <a:bodyPr wrap="square" rtlCol="0">
              <a:spAutoFit/>
            </a:bodyPr>
            <a:lstStyle/>
            <a:p>
              <a:r>
                <a:rPr lang="ka-GE" sz="400" dirty="0"/>
                <a:t>გაცნობებთ, რომ ოზურგეთის მუნიციპალიტეტის საკრებულოს</a:t>
              </a:r>
            </a:p>
            <a:p>
              <a:r>
                <a:rPr lang="ka-GE" sz="400" dirty="0"/>
                <a:t> მორიგი სხდომა </a:t>
              </a:r>
            </a:p>
            <a:p>
              <a:r>
                <a:rPr lang="ka-GE" sz="400" dirty="0"/>
                <a:t>გაიმართება 2017 წლის 4 ოქტომბერს,11:00 საათზე. </a:t>
              </a:r>
            </a:p>
            <a:p>
              <a:r>
                <a:rPr lang="ka-GE" sz="400" dirty="0"/>
                <a:t>მის. ქ.ოზურგეთი, კოსტავას ქ.#1 საკრებულოს სხდომათა დარბაზი;</a:t>
              </a:r>
              <a:endParaRPr lang="ru-RU" sz="400" dirty="0">
                <a:latin typeface="Sylfaen" panose="010A0502050306030303" pitchFamily="18" charset="0"/>
              </a:endParaRPr>
            </a:p>
          </p:txBody>
        </p:sp>
      </p:grpSp>
    </p:spTree>
    <p:extLst>
      <p:ext uri="{BB962C8B-B14F-4D97-AF65-F5344CB8AC3E}">
        <p14:creationId xmlns:p14="http://schemas.microsoft.com/office/powerpoint/2010/main" val="306820388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F390AE-3FA1-44FE-A2BA-82A7BF15BC75}"/>
              </a:ext>
            </a:extLst>
          </p:cNvPr>
          <p:cNvSpPr>
            <a:spLocks noGrp="1"/>
          </p:cNvSpPr>
          <p:nvPr>
            <p:ph type="title"/>
          </p:nvPr>
        </p:nvSpPr>
        <p:spPr>
          <a:xfrm>
            <a:off x="738147" y="133768"/>
            <a:ext cx="8229600" cy="1143000"/>
          </a:xfrm>
        </p:spPr>
        <p:txBody>
          <a:bodyPr>
            <a:noAutofit/>
          </a:bodyPr>
          <a:lstStyle/>
          <a:p>
            <a:r>
              <a:rPr lang="ka-GE" sz="2400" dirty="0">
                <a:ln w="0"/>
                <a:effectLst>
                  <a:outerShdw blurRad="38100" dist="19050" dir="2700000" algn="tl" rotWithShape="0">
                    <a:schemeClr val="dk1">
                      <a:alpha val="40000"/>
                    </a:schemeClr>
                  </a:outerShdw>
                </a:effectLst>
              </a:rPr>
              <a:t>ოზურგეთის მუნიციპალიტეტის საკრებულო</a:t>
            </a:r>
            <a:endParaRPr lang="en-US" sz="2400" dirty="0">
              <a:ln w="0"/>
              <a:effectLst>
                <a:outerShdw blurRad="38100" dist="19050" dir="2700000" algn="tl" rotWithShape="0">
                  <a:schemeClr val="dk1">
                    <a:alpha val="40000"/>
                  </a:schemeClr>
                </a:outerShdw>
              </a:effectLst>
            </a:endParaRPr>
          </a:p>
        </p:txBody>
      </p:sp>
      <p:sp>
        <p:nvSpPr>
          <p:cNvPr id="10" name="Объект 9">
            <a:extLst>
              <a:ext uri="{FF2B5EF4-FFF2-40B4-BE49-F238E27FC236}">
                <a16:creationId xmlns:a16="http://schemas.microsoft.com/office/drawing/2014/main" id="{DE71E259-B817-4228-89AA-8489B9782F54}"/>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3E775838-CC64-41CC-81DC-5D2AB61BB9B4}"/>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Прямоугольник 15">
            <a:extLst>
              <a:ext uri="{FF2B5EF4-FFF2-40B4-BE49-F238E27FC236}">
                <a16:creationId xmlns:a16="http://schemas.microsoft.com/office/drawing/2014/main" id="{FAD1106B-557E-4325-B07A-D110D1156A8D}"/>
              </a:ext>
            </a:extLst>
          </p:cNvPr>
          <p:cNvSpPr/>
          <p:nvPr/>
        </p:nvSpPr>
        <p:spPr>
          <a:xfrm>
            <a:off x="3324223" y="1854740"/>
            <a:ext cx="5819777" cy="542887"/>
          </a:xfrm>
          <a:prstGeom prst="rect">
            <a:avLst/>
          </a:prstGeom>
        </p:spPr>
        <p:txBody>
          <a:bodyPr wrap="square">
            <a:spAutoFit/>
          </a:bodyPr>
          <a:lstStyle/>
          <a:p>
            <a:pPr algn="ctr"/>
            <a:r>
              <a:rPr lang="ka-GE" sz="1400" b="1" dirty="0">
                <a:solidFill>
                  <a:srgbClr val="254061"/>
                </a:solidFill>
                <a:effectLst>
                  <a:outerShdw blurRad="38100" dist="38100" dir="2700000" algn="tl">
                    <a:srgbClr val="000000">
                      <a:alpha val="43137"/>
                    </a:srgbClr>
                  </a:outerShdw>
                </a:effectLst>
                <a:latin typeface="Roboto_GEOMt"/>
              </a:rPr>
              <a:t>ოზურგეთის მუნიციპალიტეტის საკრებულოს მიერ სამართლებრივ აქტებში განხორციელებული ცვლილებები:</a:t>
            </a:r>
          </a:p>
        </p:txBody>
      </p:sp>
      <p:pic>
        <p:nvPicPr>
          <p:cNvPr id="3" name="Рисунок 2">
            <a:hlinkClick r:id="rId3"/>
            <a:extLst>
              <a:ext uri="{FF2B5EF4-FFF2-40B4-BE49-F238E27FC236}">
                <a16:creationId xmlns:a16="http://schemas.microsoft.com/office/drawing/2014/main" id="{FC401BB1-5BCE-4E9D-BBC7-F1D783BFD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60881"/>
            <a:ext cx="2638425" cy="542925"/>
          </a:xfrm>
          <a:prstGeom prst="rect">
            <a:avLst/>
          </a:prstGeom>
        </p:spPr>
      </p:pic>
      <p:sp>
        <p:nvSpPr>
          <p:cNvPr id="4" name="Прямоугольник 3">
            <a:extLst>
              <a:ext uri="{FF2B5EF4-FFF2-40B4-BE49-F238E27FC236}">
                <a16:creationId xmlns:a16="http://schemas.microsoft.com/office/drawing/2014/main" id="{A3F31814-9FEB-490B-9482-C0A072D49A75}"/>
              </a:ext>
            </a:extLst>
          </p:cNvPr>
          <p:cNvSpPr/>
          <p:nvPr/>
        </p:nvSpPr>
        <p:spPr>
          <a:xfrm>
            <a:off x="738147" y="2480587"/>
            <a:ext cx="4839578" cy="3539430"/>
          </a:xfrm>
          <a:prstGeom prst="rect">
            <a:avLst/>
          </a:prstGeom>
        </p:spPr>
        <p:txBody>
          <a:bodyPr wrap="square">
            <a:spAutoFit/>
          </a:bodyPr>
          <a:lstStyle/>
          <a:p>
            <a:endParaRPr lang="ka-GE" sz="1400" dirty="0">
              <a:solidFill>
                <a:srgbClr val="254061"/>
              </a:solidFill>
              <a:latin typeface="SF Regular"/>
            </a:endParaRPr>
          </a:p>
          <a:p>
            <a:r>
              <a:rPr lang="ka-GE" sz="1400" b="1" dirty="0">
                <a:solidFill>
                  <a:srgbClr val="254061"/>
                </a:solidFill>
                <a:latin typeface="SF Regular"/>
              </a:rPr>
              <a:t>მუხლი 123. საკრებულოს მიერ ამომრჩეველთა მოსმენის წესი (საკრებულოს „ღია კარის სხდომა")</a:t>
            </a:r>
          </a:p>
          <a:p>
            <a:r>
              <a:rPr lang="ka-GE" sz="1400" dirty="0">
                <a:solidFill>
                  <a:srgbClr val="254061"/>
                </a:solidFill>
                <a:latin typeface="SF Regular"/>
              </a:rPr>
              <a:t>	</a:t>
            </a:r>
          </a:p>
          <a:p>
            <a:r>
              <a:rPr lang="ka-GE" sz="1400" dirty="0">
                <a:solidFill>
                  <a:srgbClr val="254061"/>
                </a:solidFill>
                <a:latin typeface="SF Regular"/>
              </a:rPr>
              <a:t>	ამომრჩეველთა მოსმენა (საკრებულოს ,,ღია კარის სხდომა") ტარდება საკრებულოს</a:t>
            </a:r>
          </a:p>
          <a:p>
            <a:r>
              <a:rPr lang="ka-GE" sz="1400" dirty="0">
                <a:solidFill>
                  <a:srgbClr val="254061"/>
                </a:solidFill>
                <a:latin typeface="SF Regular"/>
              </a:rPr>
              <a:t>თავმჯდომარის ბრძანებით. ბრძანება გამოიცემა მოსმენამდე 7 დღით ადრე მაინც.</a:t>
            </a:r>
          </a:p>
          <a:p>
            <a:r>
              <a:rPr lang="ka-GE" sz="1400" dirty="0">
                <a:solidFill>
                  <a:srgbClr val="254061"/>
                </a:solidFill>
                <a:latin typeface="SF Regular"/>
              </a:rPr>
              <a:t>	ამომრჩეველთა მოსმენას ესწრება საკრებულოს თანამდებობის პირები და საკრებულოს</a:t>
            </a:r>
          </a:p>
          <a:p>
            <a:r>
              <a:rPr lang="ka-GE" sz="1400" dirty="0">
                <a:solidFill>
                  <a:srgbClr val="254061"/>
                </a:solidFill>
                <a:latin typeface="SF Regular"/>
              </a:rPr>
              <a:t>წევრები, მერი და მერიის თანამდებობის პირები.</a:t>
            </a:r>
          </a:p>
          <a:p>
            <a:r>
              <a:rPr lang="ka-GE" sz="1400" dirty="0">
                <a:solidFill>
                  <a:srgbClr val="254061"/>
                </a:solidFill>
                <a:latin typeface="SF Regular"/>
              </a:rPr>
              <a:t>	„ღია კარის სხდომაში” მონაწილეობის მისაღებად თვითმმართველ ერთეულში რეგისტრირებულმა ამომრჩეველმა განცხადებით უნდა მიმართოს საკრებულოს აპარატს ,,ღია კარის</a:t>
            </a:r>
          </a:p>
          <a:p>
            <a:r>
              <a:rPr lang="ka-GE" sz="1400" dirty="0">
                <a:solidFill>
                  <a:srgbClr val="254061"/>
                </a:solidFill>
                <a:latin typeface="SF Regular"/>
              </a:rPr>
              <a:t>სხდომის” ჩატარებამდე ორი დღით ადრე მაინც.</a:t>
            </a:r>
            <a:endParaRPr lang="ka-GE" sz="1400" b="1" dirty="0">
              <a:solidFill>
                <a:srgbClr val="254061"/>
              </a:solidFill>
              <a:latin typeface="SF Regular"/>
            </a:endParaRPr>
          </a:p>
        </p:txBody>
      </p:sp>
      <p:sp>
        <p:nvSpPr>
          <p:cNvPr id="12" name="Line 1925">
            <a:extLst>
              <a:ext uri="{FF2B5EF4-FFF2-40B4-BE49-F238E27FC236}">
                <a16:creationId xmlns:a16="http://schemas.microsoft.com/office/drawing/2014/main" id="{382CC43E-66AD-471F-9FD1-CBE76D1664CC}"/>
              </a:ext>
            </a:extLst>
          </p:cNvPr>
          <p:cNvSpPr>
            <a:spLocks noChangeShapeType="1"/>
          </p:cNvSpPr>
          <p:nvPr/>
        </p:nvSpPr>
        <p:spPr bwMode="auto">
          <a:xfrm>
            <a:off x="5562599" y="2763956"/>
            <a:ext cx="0" cy="3003423"/>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20" name="Рисунок 19">
            <a:extLst>
              <a:ext uri="{FF2B5EF4-FFF2-40B4-BE49-F238E27FC236}">
                <a16:creationId xmlns:a16="http://schemas.microsoft.com/office/drawing/2014/main" id="{A91C7639-F569-4766-BB2D-D174055B5A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366721"/>
            <a:ext cx="2830428" cy="1767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723168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A249D8-3A4E-4FCA-8DF0-DB85888695EC}"/>
              </a:ext>
            </a:extLst>
          </p:cNvPr>
          <p:cNvSpPr>
            <a:spLocks noGrp="1"/>
          </p:cNvSpPr>
          <p:nvPr>
            <p:ph type="title"/>
          </p:nvPr>
        </p:nvSpPr>
        <p:spPr>
          <a:xfrm>
            <a:off x="914400" y="440690"/>
            <a:ext cx="82296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spcBef>
                <a:spcPts val="0"/>
              </a:spcBef>
            </a:pPr>
            <a:r>
              <a:rPr lang="ka-GE" sz="1600" dirty="0">
                <a:solidFill>
                  <a:srgbClr val="4F81BD"/>
                </a:solidFill>
                <a:ea typeface="+mn-ea"/>
                <a:cs typeface="+mn-cs"/>
              </a:rPr>
              <a:t>ოზურგეთის მუნიციპალიტეტის საკრებულო </a:t>
            </a:r>
            <a:r>
              <a:rPr lang="en-US" sz="1600" dirty="0">
                <a:solidFill>
                  <a:srgbClr val="4F81BD"/>
                </a:solidFill>
                <a:ea typeface="+mn-ea"/>
                <a:cs typeface="+mn-cs"/>
              </a:rPr>
              <a:t>OGP- </a:t>
            </a:r>
            <a:r>
              <a:rPr lang="ka-GE" sz="1600" dirty="0">
                <a:solidFill>
                  <a:srgbClr val="4F81BD"/>
                </a:solidFill>
                <a:ea typeface="+mn-ea"/>
                <a:cs typeface="+mn-cs"/>
              </a:rPr>
              <a:t>გლობალური სამიტის მონაწილეა</a:t>
            </a:r>
          </a:p>
        </p:txBody>
      </p:sp>
      <p:sp>
        <p:nvSpPr>
          <p:cNvPr id="6" name="Rectangle 10">
            <a:extLst>
              <a:ext uri="{FF2B5EF4-FFF2-40B4-BE49-F238E27FC236}">
                <a16:creationId xmlns:a16="http://schemas.microsoft.com/office/drawing/2014/main" id="{BB3218BD-39D9-4348-876B-B3EA8E42CF3C}"/>
              </a:ext>
            </a:extLst>
          </p:cNvPr>
          <p:cNvSpPr/>
          <p:nvPr/>
        </p:nvSpPr>
        <p:spPr>
          <a:xfrm>
            <a:off x="1182718" y="1510414"/>
            <a:ext cx="7504081" cy="397031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r>
              <a:rPr lang="ka-GE" dirty="0"/>
              <a:t>"საქართველოს მთავრობას, როგორც „ღია მმართველობის </a:t>
            </a:r>
          </a:p>
          <a:p>
            <a:r>
              <a:rPr lang="ka-GE" dirty="0"/>
              <a:t>პარტნიორობის“ (</a:t>
            </a:r>
            <a:r>
              <a:rPr lang="en-US" dirty="0"/>
              <a:t>Open Government Partnership - OGP) </a:t>
            </a:r>
            <a:endParaRPr lang="ka-GE" dirty="0"/>
          </a:p>
          <a:p>
            <a:r>
              <a:rPr lang="ka-GE" dirty="0"/>
              <a:t>თანათავმჯდომარე ქვეყანას, პარტნიორობის მმართველი</a:t>
            </a:r>
          </a:p>
          <a:p>
            <a:r>
              <a:rPr lang="ka-GE" dirty="0"/>
              <a:t> კომიტეტის სახელით, პატივი აქვს, მოგიწვიოთ „ღია</a:t>
            </a:r>
          </a:p>
          <a:p>
            <a:r>
              <a:rPr lang="ka-GE" dirty="0"/>
              <a:t> მმართველობის პარტნიორობის მეხუთე“ გლობალურ</a:t>
            </a:r>
          </a:p>
          <a:p>
            <a:r>
              <a:rPr lang="ka-GE" dirty="0"/>
              <a:t> სამიტზე, რომელიც თბილისში 2018 წლის 17-19 ივლისს</a:t>
            </a:r>
          </a:p>
          <a:p>
            <a:r>
              <a:rPr lang="ka-GE" dirty="0"/>
              <a:t> გაიმართება. გლობალურ სამიტს უმასპინძლებს საქართველოს </a:t>
            </a:r>
          </a:p>
          <a:p>
            <a:endParaRPr lang="ka-GE" b="1" dirty="0"/>
          </a:p>
          <a:p>
            <a:r>
              <a:rPr lang="ka-GE" b="1" dirty="0"/>
              <a:t>                                                                 </a:t>
            </a:r>
          </a:p>
          <a:p>
            <a:endParaRPr lang="ka-GE" b="1" dirty="0"/>
          </a:p>
          <a:p>
            <a:endParaRPr lang="ka-GE" b="1" dirty="0"/>
          </a:p>
          <a:p>
            <a:endParaRPr lang="ka-GE" b="1" dirty="0"/>
          </a:p>
          <a:p>
            <a:r>
              <a:rPr lang="ka-GE" b="1" dirty="0"/>
              <a:t>				       პრემიერ-მინისტრი, </a:t>
            </a:r>
          </a:p>
          <a:p>
            <a:r>
              <a:rPr lang="ka-GE" b="1" dirty="0"/>
              <a:t>                                                         ბატონი გიორგი კვირიკაშვილი</a:t>
            </a:r>
            <a:r>
              <a:rPr lang="ka-GE" dirty="0"/>
              <a:t>."</a:t>
            </a:r>
          </a:p>
        </p:txBody>
      </p:sp>
      <p:pic>
        <p:nvPicPr>
          <p:cNvPr id="4" name="Рисунок 3">
            <a:extLst>
              <a:ext uri="{FF2B5EF4-FFF2-40B4-BE49-F238E27FC236}">
                <a16:creationId xmlns:a16="http://schemas.microsoft.com/office/drawing/2014/main" id="{4AE7FDE4-C5EF-40FB-A60A-E09554826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756367"/>
            <a:ext cx="3047999" cy="2031999"/>
          </a:xfrm>
          <a:prstGeom prst="rect">
            <a:avLst/>
          </a:prstGeom>
          <a:ln>
            <a:noFill/>
          </a:ln>
          <a:effectLst>
            <a:glow rad="63500">
              <a:schemeClr val="accent1">
                <a:satMod val="175000"/>
                <a:alpha val="40000"/>
              </a:schemeClr>
            </a:glow>
            <a:outerShdw blurRad="190500" dist="228600" dir="2700000" algn="ctr">
              <a:srgbClr val="000000">
                <a:alpha val="30000"/>
              </a:srgbClr>
            </a:outerShdw>
          </a:effectLst>
          <a:scene3d>
            <a:camera prst="isometricOffAxis1Right"/>
            <a:lightRig rig="glow" dir="t">
              <a:rot lat="0" lon="0" rev="4800000"/>
            </a:lightRig>
          </a:scene3d>
          <a:sp3d prstMaterial="matte">
            <a:bevelT w="127000" h="63500"/>
          </a:sp3d>
        </p:spPr>
      </p:pic>
      <p:sp>
        <p:nvSpPr>
          <p:cNvPr id="9" name="Объект 9">
            <a:extLst>
              <a:ext uri="{FF2B5EF4-FFF2-40B4-BE49-F238E27FC236}">
                <a16:creationId xmlns:a16="http://schemas.microsoft.com/office/drawing/2014/main" id="{657B0BE0-8F73-459E-8BE5-F9CAF0786257}"/>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0" name="Line 1925">
            <a:extLst>
              <a:ext uri="{FF2B5EF4-FFF2-40B4-BE49-F238E27FC236}">
                <a16:creationId xmlns:a16="http://schemas.microsoft.com/office/drawing/2014/main" id="{33FC2863-C3B7-40C5-A155-92474B65DF93}"/>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extLst>
      <p:ext uri="{BB962C8B-B14F-4D97-AF65-F5344CB8AC3E}">
        <p14:creationId xmlns:p14="http://schemas.microsoft.com/office/powerpoint/2010/main" val="3309984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5F5F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85900" y="533400"/>
            <a:ext cx="6172200" cy="156966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a-GE"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გმადლობთ ყურადღებისთვის</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Rectangle 10"/>
          <p:cNvSpPr/>
          <p:nvPr/>
        </p:nvSpPr>
        <p:spPr>
          <a:xfrm>
            <a:off x="2108024" y="2636460"/>
            <a:ext cx="4927952" cy="369332"/>
          </a:xfrm>
          <a:prstGeom prst="rect">
            <a:avLst/>
          </a:prstGeom>
        </p:spPr>
        <p:txBody>
          <a:bodyPr wrap="none">
            <a:spAutoFit/>
          </a:bodyPr>
          <a:lstStyle/>
          <a:p>
            <a:r>
              <a:rPr lang="ka-GE" dirty="0">
                <a:effectLst>
                  <a:outerShdw blurRad="38100" dist="38100" dir="2700000" algn="tl">
                    <a:srgbClr val="000000">
                      <a:alpha val="43137"/>
                    </a:srgbClr>
                  </a:outerShdw>
                </a:effectLst>
                <a:latin typeface="Calibri (Основной текст)"/>
              </a:rPr>
              <a:t>ოზურგეთის მუნიციპალიტეტის საკრებულო</a:t>
            </a:r>
            <a:endParaRPr lang="en-US" sz="2800" dirty="0"/>
          </a:p>
        </p:txBody>
      </p:sp>
      <p:pic>
        <p:nvPicPr>
          <p:cNvPr id="6" name="Рисунок 5">
            <a:extLst>
              <a:ext uri="{FF2B5EF4-FFF2-40B4-BE49-F238E27FC236}">
                <a16:creationId xmlns:a16="http://schemas.microsoft.com/office/drawing/2014/main" id="{D203AB6F-3098-4470-AE08-FA111CE6581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37979" y="3677404"/>
            <a:ext cx="1468042" cy="1978777"/>
          </a:xfrm>
          <a:prstGeom prst="rect">
            <a:avLst/>
          </a:prstGeom>
        </p:spPr>
      </p:pic>
    </p:spTree>
    <p:extLst>
      <p:ext uri="{BB962C8B-B14F-4D97-AF65-F5344CB8AC3E}">
        <p14:creationId xmlns:p14="http://schemas.microsoft.com/office/powerpoint/2010/main" val="3134114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75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OGP - </a:t>
            </a:r>
            <a:r>
              <a:rPr lang="ka-GE"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ვალდებულება </a:t>
            </a:r>
            <a:r>
              <a:rPr lang="ru-RU"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№23</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63" name="Line 1557"/>
          <p:cNvSpPr>
            <a:spLocks noChangeShapeType="1"/>
          </p:cNvSpPr>
          <p:nvPr/>
        </p:nvSpPr>
        <p:spPr bwMode="auto">
          <a:xfrm>
            <a:off x="1458913" y="64738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Line 1558"/>
          <p:cNvSpPr>
            <a:spLocks noChangeShapeType="1"/>
          </p:cNvSpPr>
          <p:nvPr/>
        </p:nvSpPr>
        <p:spPr bwMode="auto">
          <a:xfrm>
            <a:off x="1458913" y="64738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Line 1561"/>
          <p:cNvSpPr>
            <a:spLocks noChangeShapeType="1"/>
          </p:cNvSpPr>
          <p:nvPr/>
        </p:nvSpPr>
        <p:spPr bwMode="auto">
          <a:xfrm>
            <a:off x="1246188" y="66357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Line 1562"/>
          <p:cNvSpPr>
            <a:spLocks noChangeShapeType="1"/>
          </p:cNvSpPr>
          <p:nvPr/>
        </p:nvSpPr>
        <p:spPr bwMode="auto">
          <a:xfrm>
            <a:off x="1246188" y="66357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Line 1565"/>
          <p:cNvSpPr>
            <a:spLocks noChangeShapeType="1"/>
          </p:cNvSpPr>
          <p:nvPr/>
        </p:nvSpPr>
        <p:spPr bwMode="auto">
          <a:xfrm>
            <a:off x="1233488" y="6550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Line 1566"/>
          <p:cNvSpPr>
            <a:spLocks noChangeShapeType="1"/>
          </p:cNvSpPr>
          <p:nvPr/>
        </p:nvSpPr>
        <p:spPr bwMode="auto">
          <a:xfrm>
            <a:off x="1233488" y="6550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Line 1568"/>
          <p:cNvSpPr>
            <a:spLocks noChangeShapeType="1"/>
          </p:cNvSpPr>
          <p:nvPr/>
        </p:nvSpPr>
        <p:spPr bwMode="auto">
          <a:xfrm>
            <a:off x="122396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Line 1569"/>
          <p:cNvSpPr>
            <a:spLocks noChangeShapeType="1"/>
          </p:cNvSpPr>
          <p:nvPr/>
        </p:nvSpPr>
        <p:spPr bwMode="auto">
          <a:xfrm>
            <a:off x="122396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Line 1571"/>
          <p:cNvSpPr>
            <a:spLocks noChangeShapeType="1"/>
          </p:cNvSpPr>
          <p:nvPr/>
        </p:nvSpPr>
        <p:spPr bwMode="auto">
          <a:xfrm>
            <a:off x="124301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Line 1572"/>
          <p:cNvSpPr>
            <a:spLocks noChangeShapeType="1"/>
          </p:cNvSpPr>
          <p:nvPr/>
        </p:nvSpPr>
        <p:spPr bwMode="auto">
          <a:xfrm>
            <a:off x="1243013" y="64833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Line 1574"/>
          <p:cNvSpPr>
            <a:spLocks noChangeShapeType="1"/>
          </p:cNvSpPr>
          <p:nvPr/>
        </p:nvSpPr>
        <p:spPr bwMode="auto">
          <a:xfrm>
            <a:off x="1233488" y="6489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Line 1575"/>
          <p:cNvSpPr>
            <a:spLocks noChangeShapeType="1"/>
          </p:cNvSpPr>
          <p:nvPr/>
        </p:nvSpPr>
        <p:spPr bwMode="auto">
          <a:xfrm>
            <a:off x="1233488" y="6489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Line 1927"/>
          <p:cNvSpPr>
            <a:spLocks noChangeShapeType="1"/>
          </p:cNvSpPr>
          <p:nvPr/>
        </p:nvSpPr>
        <p:spPr bwMode="auto">
          <a:xfrm>
            <a:off x="2411413"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6" name="Line 1928"/>
          <p:cNvSpPr>
            <a:spLocks noChangeShapeType="1"/>
          </p:cNvSpPr>
          <p:nvPr/>
        </p:nvSpPr>
        <p:spPr bwMode="auto">
          <a:xfrm>
            <a:off x="3779838"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7" name="Line 1929"/>
          <p:cNvSpPr>
            <a:spLocks noChangeShapeType="1"/>
          </p:cNvSpPr>
          <p:nvPr/>
        </p:nvSpPr>
        <p:spPr bwMode="auto">
          <a:xfrm>
            <a:off x="5219700"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8" name="Line 1930"/>
          <p:cNvSpPr>
            <a:spLocks noChangeShapeType="1"/>
          </p:cNvSpPr>
          <p:nvPr/>
        </p:nvSpPr>
        <p:spPr bwMode="auto">
          <a:xfrm>
            <a:off x="6659563" y="4652963"/>
            <a:ext cx="0" cy="1800225"/>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22" name="Group 1942"/>
          <p:cNvGrpSpPr>
            <a:grpSpLocks/>
          </p:cNvGrpSpPr>
          <p:nvPr/>
        </p:nvGrpSpPr>
        <p:grpSpPr bwMode="auto">
          <a:xfrm>
            <a:off x="827088" y="1608137"/>
            <a:ext cx="288925" cy="3268663"/>
            <a:chOff x="521" y="600"/>
            <a:chExt cx="182" cy="2059"/>
          </a:xfrm>
        </p:grpSpPr>
        <p:sp>
          <p:nvSpPr>
            <p:cNvPr id="523" name="Line 1935"/>
            <p:cNvSpPr>
              <a:spLocks noChangeShapeType="1"/>
            </p:cNvSpPr>
            <p:nvPr/>
          </p:nvSpPr>
          <p:spPr bwMode="auto">
            <a:xfrm>
              <a:off x="521" y="600"/>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4" name="Line 1936"/>
            <p:cNvSpPr>
              <a:spLocks noChangeShapeType="1"/>
            </p:cNvSpPr>
            <p:nvPr/>
          </p:nvSpPr>
          <p:spPr bwMode="auto">
            <a:xfrm>
              <a:off x="521" y="1011"/>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5" name="Line 1937"/>
            <p:cNvSpPr>
              <a:spLocks noChangeShapeType="1"/>
            </p:cNvSpPr>
            <p:nvPr/>
          </p:nvSpPr>
          <p:spPr bwMode="auto">
            <a:xfrm>
              <a:off x="521" y="1423"/>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6" name="Line 1938"/>
            <p:cNvSpPr>
              <a:spLocks noChangeShapeType="1"/>
            </p:cNvSpPr>
            <p:nvPr/>
          </p:nvSpPr>
          <p:spPr bwMode="auto">
            <a:xfrm>
              <a:off x="521" y="1835"/>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7" name="Line 1939"/>
            <p:cNvSpPr>
              <a:spLocks noChangeShapeType="1"/>
            </p:cNvSpPr>
            <p:nvPr/>
          </p:nvSpPr>
          <p:spPr bwMode="auto">
            <a:xfrm>
              <a:off x="521" y="2659"/>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8" name="Line 1941"/>
            <p:cNvSpPr>
              <a:spLocks noChangeShapeType="1"/>
            </p:cNvSpPr>
            <p:nvPr/>
          </p:nvSpPr>
          <p:spPr bwMode="auto">
            <a:xfrm>
              <a:off x="521" y="2247"/>
              <a:ext cx="182" cy="0"/>
            </a:xfrm>
            <a:prstGeom prst="line">
              <a:avLst/>
            </a:prstGeom>
            <a:noFill/>
            <a:ln w="1587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6" name="Стрелка: вправо 85">
            <a:extLst>
              <a:ext uri="{FF2B5EF4-FFF2-40B4-BE49-F238E27FC236}">
                <a16:creationId xmlns:a16="http://schemas.microsoft.com/office/drawing/2014/main" id="{2A08DAE2-BC3E-473F-B73B-8A04D6CFE9DC}"/>
              </a:ext>
            </a:extLst>
          </p:cNvPr>
          <p:cNvSpPr/>
          <p:nvPr/>
        </p:nvSpPr>
        <p:spPr>
          <a:xfrm>
            <a:off x="1070684" y="2921001"/>
            <a:ext cx="5177716" cy="88106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87" name="Группа 86">
            <a:extLst>
              <a:ext uri="{FF2B5EF4-FFF2-40B4-BE49-F238E27FC236}">
                <a16:creationId xmlns:a16="http://schemas.microsoft.com/office/drawing/2014/main" id="{0088F032-2A45-48B6-B743-362D745CE2A4}"/>
              </a:ext>
            </a:extLst>
          </p:cNvPr>
          <p:cNvGrpSpPr/>
          <p:nvPr/>
        </p:nvGrpSpPr>
        <p:grpSpPr>
          <a:xfrm>
            <a:off x="1417320" y="3183415"/>
            <a:ext cx="2468880" cy="349884"/>
            <a:chOff x="2880359" y="262413"/>
            <a:chExt cx="2468880" cy="349884"/>
          </a:xfrm>
        </p:grpSpPr>
        <p:sp>
          <p:nvSpPr>
            <p:cNvPr id="88" name="Прямоугольник: скругленные углы 87">
              <a:extLst>
                <a:ext uri="{FF2B5EF4-FFF2-40B4-BE49-F238E27FC236}">
                  <a16:creationId xmlns:a16="http://schemas.microsoft.com/office/drawing/2014/main" id="{80668295-19F0-4FDA-8F4A-6EB0D8AE0651}"/>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89" name="Прямоугольник: скругленные углы 4">
              <a:extLst>
                <a:ext uri="{FF2B5EF4-FFF2-40B4-BE49-F238E27FC236}">
                  <a16:creationId xmlns:a16="http://schemas.microsoft.com/office/drawing/2014/main" id="{A01D07E3-7288-472D-A879-D56D12338120}"/>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en-US" sz="1300" kern="1200" dirty="0"/>
                <a:t>SMS</a:t>
              </a:r>
              <a:r>
                <a:rPr lang="ru-RU" sz="1300" kern="1200" dirty="0"/>
                <a:t> </a:t>
              </a:r>
              <a:r>
                <a:rPr lang="en-US" sz="1300" kern="1200" dirty="0"/>
                <a:t>- </a:t>
              </a:r>
              <a:r>
                <a:rPr lang="ka-GE" sz="1300" kern="1200" dirty="0"/>
                <a:t>სისტემის დანერგვა</a:t>
              </a:r>
              <a:r>
                <a:rPr lang="ru-RU" sz="1300" kern="1200" dirty="0"/>
                <a:t>»</a:t>
              </a:r>
            </a:p>
          </p:txBody>
        </p:sp>
      </p:grpSp>
      <p:sp>
        <p:nvSpPr>
          <p:cNvPr id="90" name="Стрелка: вправо 89">
            <a:extLst>
              <a:ext uri="{FF2B5EF4-FFF2-40B4-BE49-F238E27FC236}">
                <a16:creationId xmlns:a16="http://schemas.microsoft.com/office/drawing/2014/main" id="{F91AD97A-C958-45B1-B63D-6B3E214AAB1E}"/>
              </a:ext>
            </a:extLst>
          </p:cNvPr>
          <p:cNvSpPr/>
          <p:nvPr/>
        </p:nvSpPr>
        <p:spPr>
          <a:xfrm>
            <a:off x="1070684" y="3860801"/>
            <a:ext cx="5177716" cy="87471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91" name="Группа 90">
            <a:extLst>
              <a:ext uri="{FF2B5EF4-FFF2-40B4-BE49-F238E27FC236}">
                <a16:creationId xmlns:a16="http://schemas.microsoft.com/office/drawing/2014/main" id="{01E99F12-4483-49CB-88B3-C7D3EF55F4EC}"/>
              </a:ext>
            </a:extLst>
          </p:cNvPr>
          <p:cNvGrpSpPr/>
          <p:nvPr/>
        </p:nvGrpSpPr>
        <p:grpSpPr>
          <a:xfrm>
            <a:off x="1417320" y="4123215"/>
            <a:ext cx="2468880" cy="349884"/>
            <a:chOff x="2880359" y="262413"/>
            <a:chExt cx="2468880" cy="349884"/>
          </a:xfrm>
        </p:grpSpPr>
        <p:sp>
          <p:nvSpPr>
            <p:cNvPr id="92" name="Прямоугольник: скругленные углы 91">
              <a:extLst>
                <a:ext uri="{FF2B5EF4-FFF2-40B4-BE49-F238E27FC236}">
                  <a16:creationId xmlns:a16="http://schemas.microsoft.com/office/drawing/2014/main" id="{26EBF87F-18ED-43B8-ADD7-9D9E8D0FD70A}"/>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93" name="Прямоугольник: скругленные углы 4">
              <a:extLst>
                <a:ext uri="{FF2B5EF4-FFF2-40B4-BE49-F238E27FC236}">
                  <a16:creationId xmlns:a16="http://schemas.microsoft.com/office/drawing/2014/main" id="{77E2502D-619A-4AFE-8AFE-F43E1A6AA8D9}"/>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ელექტრონული გამოკითხვა</a:t>
              </a:r>
              <a:r>
                <a:rPr lang="ru-RU" sz="1300" kern="1200" dirty="0"/>
                <a:t>»</a:t>
              </a:r>
            </a:p>
          </p:txBody>
        </p:sp>
      </p:grpSp>
      <p:sp>
        <p:nvSpPr>
          <p:cNvPr id="94" name="Стрелка: вправо 93">
            <a:extLst>
              <a:ext uri="{FF2B5EF4-FFF2-40B4-BE49-F238E27FC236}">
                <a16:creationId xmlns:a16="http://schemas.microsoft.com/office/drawing/2014/main" id="{A5B5D2C1-9BB5-4088-A47F-BEEA6C27058C}"/>
              </a:ext>
            </a:extLst>
          </p:cNvPr>
          <p:cNvSpPr/>
          <p:nvPr/>
        </p:nvSpPr>
        <p:spPr>
          <a:xfrm>
            <a:off x="1070684" y="4788021"/>
            <a:ext cx="5171854" cy="87471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95" name="Группа 94">
            <a:extLst>
              <a:ext uri="{FF2B5EF4-FFF2-40B4-BE49-F238E27FC236}">
                <a16:creationId xmlns:a16="http://schemas.microsoft.com/office/drawing/2014/main" id="{0C19A947-1E5E-4956-9060-0FDE056F1C06}"/>
              </a:ext>
            </a:extLst>
          </p:cNvPr>
          <p:cNvGrpSpPr/>
          <p:nvPr/>
        </p:nvGrpSpPr>
        <p:grpSpPr>
          <a:xfrm>
            <a:off x="1428824" y="5050435"/>
            <a:ext cx="3447976" cy="349884"/>
            <a:chOff x="2880359" y="262413"/>
            <a:chExt cx="2468880" cy="349884"/>
          </a:xfrm>
        </p:grpSpPr>
        <p:sp>
          <p:nvSpPr>
            <p:cNvPr id="96" name="Прямоугольник: скругленные углы 95">
              <a:extLst>
                <a:ext uri="{FF2B5EF4-FFF2-40B4-BE49-F238E27FC236}">
                  <a16:creationId xmlns:a16="http://schemas.microsoft.com/office/drawing/2014/main" id="{7492E1EE-6AC7-4C81-9BBB-16D42642AAD0}"/>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97" name="Прямоугольник: скругленные углы 4">
              <a:extLst>
                <a:ext uri="{FF2B5EF4-FFF2-40B4-BE49-F238E27FC236}">
                  <a16:creationId xmlns:a16="http://schemas.microsoft.com/office/drawing/2014/main" id="{58C01033-44BB-467E-8BC6-A0A9A7332509}"/>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საზოგადოების ჩართულობის ცენტრები</a:t>
              </a:r>
              <a:r>
                <a:rPr lang="ru-RU" sz="1300" kern="1200" dirty="0"/>
                <a:t>»</a:t>
              </a:r>
            </a:p>
          </p:txBody>
        </p:sp>
      </p:grpSp>
      <p:sp>
        <p:nvSpPr>
          <p:cNvPr id="98" name="Стрелка: вправо 97">
            <a:extLst>
              <a:ext uri="{FF2B5EF4-FFF2-40B4-BE49-F238E27FC236}">
                <a16:creationId xmlns:a16="http://schemas.microsoft.com/office/drawing/2014/main" id="{B6DB9B97-BC2B-49FF-B415-0AF570AE51D1}"/>
              </a:ext>
            </a:extLst>
          </p:cNvPr>
          <p:cNvSpPr/>
          <p:nvPr/>
        </p:nvSpPr>
        <p:spPr>
          <a:xfrm>
            <a:off x="1064822" y="5729288"/>
            <a:ext cx="5177716" cy="87471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99" name="Группа 98">
            <a:extLst>
              <a:ext uri="{FF2B5EF4-FFF2-40B4-BE49-F238E27FC236}">
                <a16:creationId xmlns:a16="http://schemas.microsoft.com/office/drawing/2014/main" id="{7D3537D8-9AC5-4E47-91B6-55708DA85949}"/>
              </a:ext>
            </a:extLst>
          </p:cNvPr>
          <p:cNvGrpSpPr/>
          <p:nvPr/>
        </p:nvGrpSpPr>
        <p:grpSpPr>
          <a:xfrm>
            <a:off x="1447800" y="5991702"/>
            <a:ext cx="2468880" cy="349884"/>
            <a:chOff x="2880359" y="262413"/>
            <a:chExt cx="2468880" cy="349884"/>
          </a:xfrm>
        </p:grpSpPr>
        <p:sp>
          <p:nvSpPr>
            <p:cNvPr id="100" name="Прямоугольник: скругленные углы 99">
              <a:extLst>
                <a:ext uri="{FF2B5EF4-FFF2-40B4-BE49-F238E27FC236}">
                  <a16:creationId xmlns:a16="http://schemas.microsoft.com/office/drawing/2014/main" id="{C6E4A879-C3EF-43FC-87D9-9F6B8520E567}"/>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1" name="Прямоугольник: скругленные углы 4">
              <a:extLst>
                <a:ext uri="{FF2B5EF4-FFF2-40B4-BE49-F238E27FC236}">
                  <a16:creationId xmlns:a16="http://schemas.microsoft.com/office/drawing/2014/main" id="{1906B627-9238-453B-8E49-0E6DD0ECD4F9}"/>
                </a:ext>
              </a:extLst>
            </p:cNvPr>
            <p:cNvSpPr txBox="1"/>
            <p:nvPr/>
          </p:nvSpPr>
          <p:spPr>
            <a:xfrm>
              <a:off x="2897439" y="27949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ვიდეო არქივი</a:t>
              </a:r>
              <a:r>
                <a:rPr lang="ru-RU" sz="1300" kern="1200" dirty="0"/>
                <a:t>»</a:t>
              </a:r>
            </a:p>
          </p:txBody>
        </p:sp>
      </p:grpSp>
      <p:sp>
        <p:nvSpPr>
          <p:cNvPr id="102" name="Стрелка: вправо 101">
            <a:extLst>
              <a:ext uri="{FF2B5EF4-FFF2-40B4-BE49-F238E27FC236}">
                <a16:creationId xmlns:a16="http://schemas.microsoft.com/office/drawing/2014/main" id="{48461307-727A-40F2-8A5F-E438DF64CD6C}"/>
              </a:ext>
            </a:extLst>
          </p:cNvPr>
          <p:cNvSpPr/>
          <p:nvPr/>
        </p:nvSpPr>
        <p:spPr>
          <a:xfrm>
            <a:off x="1064822" y="1972410"/>
            <a:ext cx="5177716" cy="881062"/>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ru-RU" dirty="0"/>
          </a:p>
        </p:txBody>
      </p:sp>
      <p:grpSp>
        <p:nvGrpSpPr>
          <p:cNvPr id="104" name="Группа 103">
            <a:extLst>
              <a:ext uri="{FF2B5EF4-FFF2-40B4-BE49-F238E27FC236}">
                <a16:creationId xmlns:a16="http://schemas.microsoft.com/office/drawing/2014/main" id="{937028C1-88E9-4409-9638-105C3654A24C}"/>
              </a:ext>
            </a:extLst>
          </p:cNvPr>
          <p:cNvGrpSpPr/>
          <p:nvPr/>
        </p:nvGrpSpPr>
        <p:grpSpPr>
          <a:xfrm>
            <a:off x="1417320" y="2237999"/>
            <a:ext cx="2468880" cy="349884"/>
            <a:chOff x="2880359" y="262413"/>
            <a:chExt cx="2468880" cy="349884"/>
          </a:xfrm>
        </p:grpSpPr>
        <p:sp>
          <p:nvSpPr>
            <p:cNvPr id="105" name="Прямоугольник: скругленные углы 104">
              <a:extLst>
                <a:ext uri="{FF2B5EF4-FFF2-40B4-BE49-F238E27FC236}">
                  <a16:creationId xmlns:a16="http://schemas.microsoft.com/office/drawing/2014/main" id="{702E65B5-0875-40AE-A41F-F199D35D3A95}"/>
                </a:ext>
              </a:extLst>
            </p:cNvPr>
            <p:cNvSpPr/>
            <p:nvPr/>
          </p:nvSpPr>
          <p:spPr>
            <a:xfrm>
              <a:off x="2880359" y="262413"/>
              <a:ext cx="2468880" cy="3498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6" name="Прямоугольник: скругленные углы 4">
              <a:extLst>
                <a:ext uri="{FF2B5EF4-FFF2-40B4-BE49-F238E27FC236}">
                  <a16:creationId xmlns:a16="http://schemas.microsoft.com/office/drawing/2014/main" id="{EB2E1596-E208-4E67-B591-580359F90C6A}"/>
                </a:ext>
              </a:extLst>
            </p:cNvPr>
            <p:cNvSpPr txBox="1"/>
            <p:nvPr/>
          </p:nvSpPr>
          <p:spPr>
            <a:xfrm>
              <a:off x="2906544" y="262413"/>
              <a:ext cx="2434720" cy="31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a:t>
              </a:r>
              <a:r>
                <a:rPr lang="ka-GE" sz="1300" kern="1200" dirty="0"/>
                <a:t>მართე სახლიდან</a:t>
              </a:r>
              <a:r>
                <a:rPr lang="ru-RU" sz="1300" kern="1200" dirty="0"/>
                <a:t>»</a:t>
              </a:r>
            </a:p>
          </p:txBody>
        </p:sp>
      </p:grpSp>
      <p:sp>
        <p:nvSpPr>
          <p:cNvPr id="47" name="Объект 9">
            <a:extLst>
              <a:ext uri="{FF2B5EF4-FFF2-40B4-BE49-F238E27FC236}">
                <a16:creationId xmlns:a16="http://schemas.microsoft.com/office/drawing/2014/main" id="{F6BBD595-A679-44F1-BC0D-68B23290E19F}"/>
              </a:ext>
            </a:extLst>
          </p:cNvPr>
          <p:cNvSpPr txBox="1">
            <a:spLocks/>
          </p:cNvSpPr>
          <p:nvPr/>
        </p:nvSpPr>
        <p:spPr>
          <a:xfrm>
            <a:off x="7142603" y="6222953"/>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3"/>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Tree>
    <p:extLst>
      <p:ext uri="{BB962C8B-B14F-4D97-AF65-F5344CB8AC3E}">
        <p14:creationId xmlns:p14="http://schemas.microsoft.com/office/powerpoint/2010/main" val="37761332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0-#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nodeType="afterEffect">
                                  <p:stCondLst>
                                    <p:cond delay="75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500" fill="hold"/>
                                        <p:tgtEl>
                                          <p:spTgt spid="87"/>
                                        </p:tgtEl>
                                        <p:attrNameLst>
                                          <p:attrName>ppt_x</p:attrName>
                                        </p:attrNameLst>
                                      </p:cBhvr>
                                      <p:tavLst>
                                        <p:tav tm="0">
                                          <p:val>
                                            <p:strVal val="0-#ppt_w/2"/>
                                          </p:val>
                                        </p:tav>
                                        <p:tav tm="100000">
                                          <p:val>
                                            <p:strVal val="#ppt_x"/>
                                          </p:val>
                                        </p:tav>
                                      </p:tavLst>
                                    </p:anim>
                                    <p:anim calcmode="lin" valueType="num">
                                      <p:cBhvr additive="base">
                                        <p:cTn id="17" dur="500" fill="hold"/>
                                        <p:tgtEl>
                                          <p:spTgt spid="8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75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0-#ppt_w/2"/>
                                          </p:val>
                                        </p:tav>
                                        <p:tav tm="100000">
                                          <p:val>
                                            <p:strVal val="#ppt_x"/>
                                          </p:val>
                                        </p:tav>
                                      </p:tavLst>
                                    </p:anim>
                                    <p:anim calcmode="lin" valueType="num">
                                      <p:cBhvr additive="base">
                                        <p:cTn id="21" dur="500" fill="hold"/>
                                        <p:tgtEl>
                                          <p:spTgt spid="8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nodeType="afterEffect">
                                  <p:stCondLst>
                                    <p:cond delay="75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0-#ppt_w/2"/>
                                          </p:val>
                                        </p:tav>
                                        <p:tav tm="100000">
                                          <p:val>
                                            <p:strVal val="#ppt_x"/>
                                          </p:val>
                                        </p:tav>
                                      </p:tavLst>
                                    </p:anim>
                                    <p:anim calcmode="lin" valueType="num">
                                      <p:cBhvr additive="base">
                                        <p:cTn id="26" dur="500" fill="hold"/>
                                        <p:tgtEl>
                                          <p:spTgt spid="9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75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0-#ppt_w/2"/>
                                          </p:val>
                                        </p:tav>
                                        <p:tav tm="100000">
                                          <p:val>
                                            <p:strVal val="#ppt_x"/>
                                          </p:val>
                                        </p:tav>
                                      </p:tavLst>
                                    </p:anim>
                                    <p:anim calcmode="lin" valueType="num">
                                      <p:cBhvr additive="base">
                                        <p:cTn id="30" dur="5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3750"/>
                            </p:stCondLst>
                            <p:childTnLst>
                              <p:par>
                                <p:cTn id="32" presetID="2" presetClass="entr" presetSubtype="8" fill="hold" nodeType="afterEffect">
                                  <p:stCondLst>
                                    <p:cond delay="750"/>
                                  </p:stCondLst>
                                  <p:childTnLst>
                                    <p:set>
                                      <p:cBhvr>
                                        <p:cTn id="33" dur="1" fill="hold">
                                          <p:stCondLst>
                                            <p:cond delay="0"/>
                                          </p:stCondLst>
                                        </p:cTn>
                                        <p:tgtEl>
                                          <p:spTgt spid="95"/>
                                        </p:tgtEl>
                                        <p:attrNameLst>
                                          <p:attrName>style.visibility</p:attrName>
                                        </p:attrNameLst>
                                      </p:cBhvr>
                                      <p:to>
                                        <p:strVal val="visible"/>
                                      </p:to>
                                    </p:set>
                                    <p:anim calcmode="lin" valueType="num">
                                      <p:cBhvr additive="base">
                                        <p:cTn id="34" dur="500" fill="hold"/>
                                        <p:tgtEl>
                                          <p:spTgt spid="95"/>
                                        </p:tgtEl>
                                        <p:attrNameLst>
                                          <p:attrName>ppt_x</p:attrName>
                                        </p:attrNameLst>
                                      </p:cBhvr>
                                      <p:tavLst>
                                        <p:tav tm="0">
                                          <p:val>
                                            <p:strVal val="0-#ppt_w/2"/>
                                          </p:val>
                                        </p:tav>
                                        <p:tav tm="100000">
                                          <p:val>
                                            <p:strVal val="#ppt_x"/>
                                          </p:val>
                                        </p:tav>
                                      </p:tavLst>
                                    </p:anim>
                                    <p:anim calcmode="lin" valueType="num">
                                      <p:cBhvr additive="base">
                                        <p:cTn id="35" dur="500" fill="hold"/>
                                        <p:tgtEl>
                                          <p:spTgt spid="9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75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0-#ppt_w/2"/>
                                          </p:val>
                                        </p:tav>
                                        <p:tav tm="100000">
                                          <p:val>
                                            <p:strVal val="#ppt_x"/>
                                          </p:val>
                                        </p:tav>
                                      </p:tavLst>
                                    </p:anim>
                                    <p:anim calcmode="lin" valueType="num">
                                      <p:cBhvr additive="base">
                                        <p:cTn id="39" dur="500" fill="hold"/>
                                        <p:tgtEl>
                                          <p:spTgt spid="94"/>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8" fill="hold" nodeType="afterEffect">
                                  <p:stCondLst>
                                    <p:cond delay="75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500" fill="hold"/>
                                        <p:tgtEl>
                                          <p:spTgt spid="99"/>
                                        </p:tgtEl>
                                        <p:attrNameLst>
                                          <p:attrName>ppt_x</p:attrName>
                                        </p:attrNameLst>
                                      </p:cBhvr>
                                      <p:tavLst>
                                        <p:tav tm="0">
                                          <p:val>
                                            <p:strVal val="0-#ppt_w/2"/>
                                          </p:val>
                                        </p:tav>
                                        <p:tav tm="100000">
                                          <p:val>
                                            <p:strVal val="#ppt_x"/>
                                          </p:val>
                                        </p:tav>
                                      </p:tavLst>
                                    </p:anim>
                                    <p:anim calcmode="lin" valueType="num">
                                      <p:cBhvr additive="base">
                                        <p:cTn id="44" dur="500" fill="hold"/>
                                        <p:tgtEl>
                                          <p:spTgt spid="9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75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0-#ppt_w/2"/>
                                          </p:val>
                                        </p:tav>
                                        <p:tav tm="100000">
                                          <p:val>
                                            <p:strVal val="#ppt_x"/>
                                          </p:val>
                                        </p:tav>
                                      </p:tavLst>
                                    </p:anim>
                                    <p:anim calcmode="lin" valueType="num">
                                      <p:cBhvr additive="base">
                                        <p:cTn id="48"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94" grpId="0" animBg="1"/>
      <p:bldP spid="98" grpId="0" animBg="1"/>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925">
            <a:extLst>
              <a:ext uri="{FF2B5EF4-FFF2-40B4-BE49-F238E27FC236}">
                <a16:creationId xmlns:a16="http://schemas.microsoft.com/office/drawing/2014/main" id="{51A42722-9467-4094-B247-6743291390E7}"/>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3" name="Title 1">
            <a:extLst>
              <a:ext uri="{FF2B5EF4-FFF2-40B4-BE49-F238E27FC236}">
                <a16:creationId xmlns:a16="http://schemas.microsoft.com/office/drawing/2014/main" id="{0BA249D8-3A4E-4FCA-8DF0-DB85888695EC}"/>
              </a:ext>
            </a:extLst>
          </p:cNvPr>
          <p:cNvSpPr>
            <a:spLocks noGrp="1"/>
          </p:cNvSpPr>
          <p:nvPr>
            <p:ph type="title"/>
          </p:nvPr>
        </p:nvSpPr>
        <p:spPr>
          <a:xfrm>
            <a:off x="2083077" y="639043"/>
            <a:ext cx="4495800" cy="80239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600" dirty="0">
                <a:ln w="0"/>
                <a:solidFill>
                  <a:srgbClr val="254061"/>
                </a:solidFill>
                <a:effectLst>
                  <a:outerShdw blurRad="38100" dist="25400" dir="5400000" algn="ctr" rotWithShape="0">
                    <a:srgbClr val="6E747A">
                      <a:alpha val="43000"/>
                    </a:srgbClr>
                  </a:outerShdw>
                </a:effectLst>
              </a:rPr>
              <a:t>«</a:t>
            </a:r>
            <a:r>
              <a:rPr lang="ka-GE" sz="3600" dirty="0">
                <a:ln w="0"/>
                <a:solidFill>
                  <a:srgbClr val="254061"/>
                </a:solidFill>
                <a:effectLst>
                  <a:outerShdw blurRad="38100" dist="25400" dir="5400000" algn="ctr" rotWithShape="0">
                    <a:srgbClr val="6E747A">
                      <a:alpha val="43000"/>
                    </a:srgbClr>
                  </a:outerShdw>
                </a:effectLst>
              </a:rPr>
              <a:t>მართე სახლიდან</a:t>
            </a:r>
            <a:r>
              <a:rPr lang="ru-RU" sz="3600" dirty="0">
                <a:ln w="0"/>
                <a:solidFill>
                  <a:srgbClr val="254061"/>
                </a:solidFill>
                <a:effectLst>
                  <a:outerShdw blurRad="38100" dist="25400" dir="5400000" algn="ctr" rotWithShape="0">
                    <a:srgbClr val="6E747A">
                      <a:alpha val="43000"/>
                    </a:srgbClr>
                  </a:outerShdw>
                </a:effectLst>
              </a:rPr>
              <a:t>»</a:t>
            </a:r>
            <a:endParaRPr lang="en-US" sz="3600" dirty="0">
              <a:ln w="0"/>
              <a:solidFill>
                <a:srgbClr val="254061"/>
              </a:solidFill>
              <a:effectLst>
                <a:outerShdw blurRad="38100" dist="25400" dir="5400000" algn="ctr" rotWithShape="0">
                  <a:srgbClr val="6E747A">
                    <a:alpha val="43000"/>
                  </a:srgbClr>
                </a:outerShdw>
              </a:effectLst>
            </a:endParaRPr>
          </a:p>
        </p:txBody>
      </p:sp>
      <p:pic>
        <p:nvPicPr>
          <p:cNvPr id="16" name="Рисунок 15">
            <a:extLst>
              <a:ext uri="{FF2B5EF4-FFF2-40B4-BE49-F238E27FC236}">
                <a16:creationId xmlns:a16="http://schemas.microsoft.com/office/drawing/2014/main" id="{81F80D73-17A1-46FC-A547-E546CC2D2E90}"/>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90600" y="4191000"/>
            <a:ext cx="3104992" cy="1956792"/>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Rectangle 10">
            <a:extLst>
              <a:ext uri="{FF2B5EF4-FFF2-40B4-BE49-F238E27FC236}">
                <a16:creationId xmlns:a16="http://schemas.microsoft.com/office/drawing/2014/main" id="{9B18DEC1-4FAC-4722-BBB2-2189C2A8D4F3}"/>
              </a:ext>
            </a:extLst>
          </p:cNvPr>
          <p:cNvSpPr/>
          <p:nvPr/>
        </p:nvSpPr>
        <p:spPr>
          <a:xfrm>
            <a:off x="1248507" y="1524000"/>
            <a:ext cx="2422458" cy="369332"/>
          </a:xfrm>
          <a:prstGeom prst="rect">
            <a:avLst/>
          </a:prstGeom>
        </p:spPr>
        <p:txBody>
          <a:bodyPr wrap="none">
            <a:spAutoFit/>
          </a:bodyPr>
          <a:lstStyle/>
          <a:p>
            <a:r>
              <a:rPr lang="ka-GE" dirty="0">
                <a:effectLst>
                  <a:outerShdw blurRad="38100" dist="38100" dir="2700000" algn="tl">
                    <a:srgbClr val="000000">
                      <a:alpha val="43137"/>
                    </a:srgbClr>
                  </a:outerShdw>
                </a:effectLst>
                <a:latin typeface="Calibri (Основной текст)"/>
              </a:rPr>
              <a:t>საკრებულოს სხდომა</a:t>
            </a:r>
            <a:endParaRPr lang="en-US" sz="2800" dirty="0"/>
          </a:p>
        </p:txBody>
      </p:sp>
      <p:pic>
        <p:nvPicPr>
          <p:cNvPr id="5" name="Рисунок 4">
            <a:extLst>
              <a:ext uri="{FF2B5EF4-FFF2-40B4-BE49-F238E27FC236}">
                <a16:creationId xmlns:a16="http://schemas.microsoft.com/office/drawing/2014/main" id="{D3D5BECE-E584-429E-87CC-ADD75FB4079B}"/>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2085" y="1905000"/>
            <a:ext cx="3153507" cy="2102338"/>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3" name="Рисунок 2">
            <a:hlinkClick r:id="rId6"/>
            <a:extLst>
              <a:ext uri="{FF2B5EF4-FFF2-40B4-BE49-F238E27FC236}">
                <a16:creationId xmlns:a16="http://schemas.microsoft.com/office/drawing/2014/main" id="{2FCC060E-709D-4E09-AF60-AA4783CB4C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0415" y="2258725"/>
            <a:ext cx="2695575" cy="552450"/>
          </a:xfrm>
          <a:prstGeom prst="rect">
            <a:avLst/>
          </a:prstGeom>
        </p:spPr>
      </p:pic>
      <p:pic>
        <p:nvPicPr>
          <p:cNvPr id="6" name="Рисунок 5">
            <a:extLst>
              <a:ext uri="{FF2B5EF4-FFF2-40B4-BE49-F238E27FC236}">
                <a16:creationId xmlns:a16="http://schemas.microsoft.com/office/drawing/2014/main" id="{C56BAF04-F101-4852-8901-9B39BB34BF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0977" y="3170481"/>
            <a:ext cx="4234450" cy="2822278"/>
          </a:xfrm>
          <a:prstGeom prst="rect">
            <a:avLst/>
          </a:prstGeom>
          <a:scene3d>
            <a:camera prst="orthographicFront"/>
            <a:lightRig rig="threePt" dir="t"/>
          </a:scene3d>
          <a:sp3d>
            <a:bevelT/>
          </a:sp3d>
        </p:spPr>
      </p:pic>
      <p:sp>
        <p:nvSpPr>
          <p:cNvPr id="20" name="Title 1">
            <a:extLst>
              <a:ext uri="{FF2B5EF4-FFF2-40B4-BE49-F238E27FC236}">
                <a16:creationId xmlns:a16="http://schemas.microsoft.com/office/drawing/2014/main" id="{C4266640-2D80-4AE3-AC5C-D1DAEF822E4E}"/>
              </a:ext>
            </a:extLst>
          </p:cNvPr>
          <p:cNvSpPr txBox="1">
            <a:spLocks/>
          </p:cNvSpPr>
          <p:nvPr/>
        </p:nvSpPr>
        <p:spPr>
          <a:xfrm>
            <a:off x="1702077" y="28968"/>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21" name="Объект 9">
            <a:extLst>
              <a:ext uri="{FF2B5EF4-FFF2-40B4-BE49-F238E27FC236}">
                <a16:creationId xmlns:a16="http://schemas.microsoft.com/office/drawing/2014/main" id="{C7B471A1-A315-4170-861C-7362E32F8F91}"/>
              </a:ext>
            </a:extLst>
          </p:cNvPr>
          <p:cNvSpPr txBox="1">
            <a:spLocks/>
          </p:cNvSpPr>
          <p:nvPr/>
        </p:nvSpPr>
        <p:spPr>
          <a:xfrm>
            <a:off x="3340377" y="6324600"/>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9"/>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Tree>
    <p:extLst>
      <p:ext uri="{BB962C8B-B14F-4D97-AF65-F5344CB8AC3E}">
        <p14:creationId xmlns:p14="http://schemas.microsoft.com/office/powerpoint/2010/main" val="2745688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925">
            <a:extLst>
              <a:ext uri="{FF2B5EF4-FFF2-40B4-BE49-F238E27FC236}">
                <a16:creationId xmlns:a16="http://schemas.microsoft.com/office/drawing/2014/main" id="{51A42722-9467-4094-B247-6743291390E7}"/>
              </a:ext>
            </a:extLst>
          </p:cNvPr>
          <p:cNvSpPr>
            <a:spLocks noChangeShapeType="1"/>
          </p:cNvSpPr>
          <p:nvPr/>
        </p:nvSpPr>
        <p:spPr bwMode="auto">
          <a:xfrm>
            <a:off x="838200" y="6324599"/>
            <a:ext cx="5029200" cy="7191"/>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3" name="Title 1">
            <a:extLst>
              <a:ext uri="{FF2B5EF4-FFF2-40B4-BE49-F238E27FC236}">
                <a16:creationId xmlns:a16="http://schemas.microsoft.com/office/drawing/2014/main" id="{0BA249D8-3A4E-4FCA-8DF0-DB85888695EC}"/>
              </a:ext>
            </a:extLst>
          </p:cNvPr>
          <p:cNvSpPr>
            <a:spLocks noGrp="1"/>
          </p:cNvSpPr>
          <p:nvPr>
            <p:ph type="title"/>
          </p:nvPr>
        </p:nvSpPr>
        <p:spPr>
          <a:xfrm>
            <a:off x="2083077" y="639043"/>
            <a:ext cx="4495800" cy="80239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600" dirty="0">
                <a:ln w="0"/>
                <a:solidFill>
                  <a:srgbClr val="254061"/>
                </a:solidFill>
                <a:effectLst>
                  <a:outerShdw blurRad="38100" dist="25400" dir="5400000" algn="ctr" rotWithShape="0">
                    <a:srgbClr val="6E747A">
                      <a:alpha val="43000"/>
                    </a:srgbClr>
                  </a:outerShdw>
                </a:effectLst>
              </a:rPr>
              <a:t>ანგარიშგების პროცესი</a:t>
            </a:r>
            <a:endParaRPr lang="en-US" sz="3600" dirty="0">
              <a:ln w="0"/>
              <a:solidFill>
                <a:srgbClr val="254061"/>
              </a:solidFill>
              <a:effectLst>
                <a:outerShdw blurRad="38100" dist="25400" dir="5400000" algn="ctr" rotWithShape="0">
                  <a:srgbClr val="6E747A">
                    <a:alpha val="43000"/>
                  </a:srgbClr>
                </a:outerShdw>
              </a:effectLst>
            </a:endParaRPr>
          </a:p>
        </p:txBody>
      </p:sp>
      <p:sp>
        <p:nvSpPr>
          <p:cNvPr id="20" name="Title 1">
            <a:extLst>
              <a:ext uri="{FF2B5EF4-FFF2-40B4-BE49-F238E27FC236}">
                <a16:creationId xmlns:a16="http://schemas.microsoft.com/office/drawing/2014/main" id="{C4266640-2D80-4AE3-AC5C-D1DAEF822E4E}"/>
              </a:ext>
            </a:extLst>
          </p:cNvPr>
          <p:cNvSpPr txBox="1">
            <a:spLocks/>
          </p:cNvSpPr>
          <p:nvPr/>
        </p:nvSpPr>
        <p:spPr>
          <a:xfrm>
            <a:off x="1702077" y="28968"/>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21" name="Объект 9">
            <a:extLst>
              <a:ext uri="{FF2B5EF4-FFF2-40B4-BE49-F238E27FC236}">
                <a16:creationId xmlns:a16="http://schemas.microsoft.com/office/drawing/2014/main" id="{C7B471A1-A315-4170-861C-7362E32F8F91}"/>
              </a:ext>
            </a:extLst>
          </p:cNvPr>
          <p:cNvSpPr txBox="1">
            <a:spLocks/>
          </p:cNvSpPr>
          <p:nvPr/>
        </p:nvSpPr>
        <p:spPr>
          <a:xfrm>
            <a:off x="2497144" y="6324599"/>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pic>
        <p:nvPicPr>
          <p:cNvPr id="11" name="Рисунок 10">
            <a:extLst>
              <a:ext uri="{FF2B5EF4-FFF2-40B4-BE49-F238E27FC236}">
                <a16:creationId xmlns:a16="http://schemas.microsoft.com/office/drawing/2014/main" id="{44A624D8-1088-4488-9B5D-95C74DFF3FB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295869" y="2137391"/>
            <a:ext cx="2069189" cy="1379459"/>
          </a:xfrm>
          <a:prstGeom prst="rect">
            <a:avLst/>
          </a:prstGeom>
          <a:ln>
            <a:noFill/>
          </a:ln>
          <a:effectLst>
            <a:outerShdw blurRad="50800" dist="38100" dir="2700000" algn="tl" rotWithShape="0">
              <a:prstClr val="black">
                <a:alpha val="40000"/>
              </a:prstClr>
            </a:outerShdw>
          </a:effectLst>
        </p:spPr>
      </p:pic>
      <p:sp>
        <p:nvSpPr>
          <p:cNvPr id="14" name="Rectangle 10">
            <a:extLst>
              <a:ext uri="{FF2B5EF4-FFF2-40B4-BE49-F238E27FC236}">
                <a16:creationId xmlns:a16="http://schemas.microsoft.com/office/drawing/2014/main" id="{B22523E1-73A4-47E9-B7EA-C572BE2AFC73}"/>
              </a:ext>
            </a:extLst>
          </p:cNvPr>
          <p:cNvSpPr/>
          <p:nvPr/>
        </p:nvSpPr>
        <p:spPr>
          <a:xfrm>
            <a:off x="1437430" y="1768059"/>
            <a:ext cx="1786066" cy="369332"/>
          </a:xfrm>
          <a:prstGeom prst="rect">
            <a:avLst/>
          </a:prstGeom>
        </p:spPr>
        <p:txBody>
          <a:bodyPr wrap="none">
            <a:spAutoFit/>
          </a:bodyPr>
          <a:lstStyle/>
          <a:p>
            <a:r>
              <a:rPr lang="ka-GE" dirty="0">
                <a:effectLst>
                  <a:outerShdw blurRad="38100" dist="38100" dir="2700000" algn="tl">
                    <a:srgbClr val="000000">
                      <a:alpha val="43137"/>
                    </a:srgbClr>
                  </a:outerShdw>
                </a:effectLst>
                <a:latin typeface="Calibri (Основной текст)"/>
              </a:rPr>
              <a:t>სოფელი შრომა</a:t>
            </a:r>
            <a:endParaRPr lang="en-US" sz="2800" dirty="0"/>
          </a:p>
        </p:txBody>
      </p:sp>
      <p:pic>
        <p:nvPicPr>
          <p:cNvPr id="15" name="Рисунок 14">
            <a:extLst>
              <a:ext uri="{FF2B5EF4-FFF2-40B4-BE49-F238E27FC236}">
                <a16:creationId xmlns:a16="http://schemas.microsoft.com/office/drawing/2014/main" id="{43AE7D44-EEC9-454A-8EF2-75CDDA7DD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2064" y="2176129"/>
            <a:ext cx="1798490" cy="1340721"/>
          </a:xfrm>
          <a:prstGeom prst="rect">
            <a:avLst/>
          </a:prstGeom>
          <a:effectLst>
            <a:outerShdw blurRad="63500" sx="102000" sy="102000" algn="ctr" rotWithShape="0">
              <a:prstClr val="black">
                <a:alpha val="40000"/>
              </a:prstClr>
            </a:outerShdw>
          </a:effectLst>
        </p:spPr>
      </p:pic>
      <p:sp>
        <p:nvSpPr>
          <p:cNvPr id="17" name="Rectangle 10">
            <a:extLst>
              <a:ext uri="{FF2B5EF4-FFF2-40B4-BE49-F238E27FC236}">
                <a16:creationId xmlns:a16="http://schemas.microsoft.com/office/drawing/2014/main" id="{8788BF1E-8324-498C-A151-BC78491F6C80}"/>
              </a:ext>
            </a:extLst>
          </p:cNvPr>
          <p:cNvSpPr/>
          <p:nvPr/>
        </p:nvSpPr>
        <p:spPr>
          <a:xfrm>
            <a:off x="3795104" y="1845295"/>
            <a:ext cx="1972410" cy="338554"/>
          </a:xfrm>
          <a:prstGeom prst="rect">
            <a:avLst/>
          </a:prstGeom>
        </p:spPr>
        <p:txBody>
          <a:bodyPr wrap="square">
            <a:spAutoFit/>
          </a:bodyPr>
          <a:lstStyle/>
          <a:p>
            <a:r>
              <a:rPr lang="ka-GE" sz="1600" dirty="0">
                <a:effectLst>
                  <a:outerShdw blurRad="38100" dist="38100" dir="2700000" algn="tl">
                    <a:srgbClr val="000000">
                      <a:alpha val="43137"/>
                    </a:srgbClr>
                  </a:outerShdw>
                </a:effectLst>
                <a:latin typeface="Calibri (Основной текст)"/>
              </a:rPr>
              <a:t>სოფელი სილაური</a:t>
            </a:r>
            <a:endParaRPr lang="en-US" sz="2400" dirty="0"/>
          </a:p>
        </p:txBody>
      </p:sp>
      <p:pic>
        <p:nvPicPr>
          <p:cNvPr id="4" name="Рисунок 3">
            <a:extLst>
              <a:ext uri="{FF2B5EF4-FFF2-40B4-BE49-F238E27FC236}">
                <a16:creationId xmlns:a16="http://schemas.microsoft.com/office/drawing/2014/main" id="{69A89D3E-C9FF-410D-BAD7-8946A5A227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183849"/>
            <a:ext cx="2435005" cy="1340721"/>
          </a:xfrm>
          <a:prstGeom prst="rect">
            <a:avLst/>
          </a:prstGeom>
        </p:spPr>
      </p:pic>
      <p:sp>
        <p:nvSpPr>
          <p:cNvPr id="18" name="Rectangle 10">
            <a:extLst>
              <a:ext uri="{FF2B5EF4-FFF2-40B4-BE49-F238E27FC236}">
                <a16:creationId xmlns:a16="http://schemas.microsoft.com/office/drawing/2014/main" id="{3C2C750E-DB58-4F2A-9613-A3FF10B55E91}"/>
              </a:ext>
            </a:extLst>
          </p:cNvPr>
          <p:cNvSpPr/>
          <p:nvPr/>
        </p:nvSpPr>
        <p:spPr>
          <a:xfrm>
            <a:off x="6327297" y="1798837"/>
            <a:ext cx="1972410" cy="338554"/>
          </a:xfrm>
          <a:prstGeom prst="rect">
            <a:avLst/>
          </a:prstGeom>
        </p:spPr>
        <p:txBody>
          <a:bodyPr wrap="square">
            <a:spAutoFit/>
          </a:bodyPr>
          <a:lstStyle/>
          <a:p>
            <a:r>
              <a:rPr lang="ka-GE" sz="1600" dirty="0">
                <a:effectLst>
                  <a:outerShdw blurRad="38100" dist="38100" dir="2700000" algn="tl">
                    <a:srgbClr val="000000">
                      <a:alpha val="43137"/>
                    </a:srgbClr>
                  </a:outerShdw>
                </a:effectLst>
                <a:latin typeface="Calibri (Основной текст)"/>
              </a:rPr>
              <a:t>სოფელი მთისპირი</a:t>
            </a:r>
            <a:endParaRPr lang="en-US" sz="2400" dirty="0"/>
          </a:p>
        </p:txBody>
      </p:sp>
      <p:pic>
        <p:nvPicPr>
          <p:cNvPr id="8" name="Рисунок 7">
            <a:extLst>
              <a:ext uri="{FF2B5EF4-FFF2-40B4-BE49-F238E27FC236}">
                <a16:creationId xmlns:a16="http://schemas.microsoft.com/office/drawing/2014/main" id="{2EC45C52-D634-4B04-8E66-58BFB1A7BF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4104960"/>
            <a:ext cx="2402325" cy="1379460"/>
          </a:xfrm>
          <a:prstGeom prst="rect">
            <a:avLst/>
          </a:prstGeom>
        </p:spPr>
      </p:pic>
      <p:sp>
        <p:nvSpPr>
          <p:cNvPr id="22" name="Rectangle 10">
            <a:extLst>
              <a:ext uri="{FF2B5EF4-FFF2-40B4-BE49-F238E27FC236}">
                <a16:creationId xmlns:a16="http://schemas.microsoft.com/office/drawing/2014/main" id="{FA045E7A-C00A-4BCF-B0C8-80762DD593DB}"/>
              </a:ext>
            </a:extLst>
          </p:cNvPr>
          <p:cNvSpPr/>
          <p:nvPr/>
        </p:nvSpPr>
        <p:spPr>
          <a:xfrm>
            <a:off x="1237929" y="3673821"/>
            <a:ext cx="2212465" cy="369332"/>
          </a:xfrm>
          <a:prstGeom prst="rect">
            <a:avLst/>
          </a:prstGeom>
        </p:spPr>
        <p:txBody>
          <a:bodyPr wrap="none">
            <a:spAutoFit/>
          </a:bodyPr>
          <a:lstStyle/>
          <a:p>
            <a:r>
              <a:rPr lang="ka-GE" dirty="0">
                <a:effectLst>
                  <a:outerShdw blurRad="38100" dist="38100" dir="2700000" algn="tl">
                    <a:srgbClr val="000000">
                      <a:alpha val="43137"/>
                    </a:srgbClr>
                  </a:outerShdw>
                </a:effectLst>
                <a:latin typeface="Calibri (Основной текст)"/>
              </a:rPr>
              <a:t>სოფელი ბოხვაური</a:t>
            </a:r>
            <a:endParaRPr lang="en-US" sz="2800" dirty="0"/>
          </a:p>
        </p:txBody>
      </p:sp>
      <p:pic>
        <p:nvPicPr>
          <p:cNvPr id="10" name="Рисунок 9">
            <a:extLst>
              <a:ext uri="{FF2B5EF4-FFF2-40B4-BE49-F238E27FC236}">
                <a16:creationId xmlns:a16="http://schemas.microsoft.com/office/drawing/2014/main" id="{02D08582-B8D4-40BF-87F6-928FE497C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1864" y="3871236"/>
            <a:ext cx="3531300" cy="1927060"/>
          </a:xfrm>
          <a:prstGeom prst="rect">
            <a:avLst/>
          </a:prstGeom>
        </p:spPr>
      </p:pic>
      <p:sp>
        <p:nvSpPr>
          <p:cNvPr id="23" name="Rectangle 10">
            <a:extLst>
              <a:ext uri="{FF2B5EF4-FFF2-40B4-BE49-F238E27FC236}">
                <a16:creationId xmlns:a16="http://schemas.microsoft.com/office/drawing/2014/main" id="{371695C4-CCA6-437C-B7E4-6D5BF8CFEFC1}"/>
              </a:ext>
            </a:extLst>
          </p:cNvPr>
          <p:cNvSpPr/>
          <p:nvPr/>
        </p:nvSpPr>
        <p:spPr>
          <a:xfrm>
            <a:off x="6327297" y="5993236"/>
            <a:ext cx="2308645" cy="677108"/>
          </a:xfrm>
          <a:prstGeom prst="rect">
            <a:avLst/>
          </a:prstGeom>
        </p:spPr>
        <p:txBody>
          <a:bodyPr wrap="none">
            <a:spAutoFit/>
          </a:bodyPr>
          <a:lstStyle/>
          <a:p>
            <a:r>
              <a:rPr lang="ka-GE" sz="1400" dirty="0">
                <a:effectLst>
                  <a:outerShdw blurRad="38100" dist="38100" dir="2700000" algn="tl">
                    <a:srgbClr val="000000">
                      <a:alpha val="43137"/>
                    </a:srgbClr>
                  </a:outerShdw>
                </a:effectLst>
                <a:latin typeface="Calibri (Основной текст)"/>
              </a:rPr>
              <a:t>ყოველწლიური ანგარიში:</a:t>
            </a:r>
          </a:p>
          <a:p>
            <a:r>
              <a:rPr lang="ka-GE" sz="1200" dirty="0">
                <a:effectLst>
                  <a:outerShdw blurRad="38100" dist="38100" dir="2700000" algn="tl">
                    <a:srgbClr val="000000">
                      <a:alpha val="43137"/>
                    </a:srgbClr>
                  </a:outerShdw>
                </a:effectLst>
                <a:latin typeface="Calibri (Основной текст)"/>
                <a:hlinkClick r:id="rId9"/>
              </a:rPr>
              <a:t>ვიდეო არქივი</a:t>
            </a:r>
            <a:endParaRPr lang="ka-GE" sz="1200" dirty="0">
              <a:effectLst>
                <a:outerShdw blurRad="38100" dist="38100" dir="2700000" algn="tl">
                  <a:srgbClr val="000000">
                    <a:alpha val="43137"/>
                  </a:srgbClr>
                </a:outerShdw>
              </a:effectLst>
              <a:latin typeface="Calibri (Основной текст)"/>
            </a:endParaRPr>
          </a:p>
          <a:p>
            <a:r>
              <a:rPr lang="ka-GE" sz="1200" dirty="0">
                <a:effectLst>
                  <a:outerShdw blurRad="38100" dist="38100" dir="2700000" algn="tl">
                    <a:srgbClr val="000000">
                      <a:alpha val="43137"/>
                    </a:srgbClr>
                  </a:outerShdw>
                </a:effectLst>
                <a:latin typeface="Calibri (Основной текст)"/>
                <a:hlinkClick r:id="rId10"/>
              </a:rPr>
              <a:t>ტექსტობრივი არქივი</a:t>
            </a:r>
            <a:endParaRPr lang="en-US" sz="1200" dirty="0"/>
          </a:p>
        </p:txBody>
      </p:sp>
    </p:spTree>
    <p:extLst>
      <p:ext uri="{BB962C8B-B14F-4D97-AF65-F5344CB8AC3E}">
        <p14:creationId xmlns:p14="http://schemas.microsoft.com/office/powerpoint/2010/main" val="40132883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0" presetClass="entr" presetSubtype="0" fill="hold" nodeType="afterEffect">
                                  <p:stCondLst>
                                    <p:cond delay="2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925">
            <a:extLst>
              <a:ext uri="{FF2B5EF4-FFF2-40B4-BE49-F238E27FC236}">
                <a16:creationId xmlns:a16="http://schemas.microsoft.com/office/drawing/2014/main" id="{51A42722-9467-4094-B247-6743291390E7}"/>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Title 1">
            <a:extLst>
              <a:ext uri="{FF2B5EF4-FFF2-40B4-BE49-F238E27FC236}">
                <a16:creationId xmlns:a16="http://schemas.microsoft.com/office/drawing/2014/main" id="{07B18E03-09A1-4F2A-8DEE-88D40146E9CC}"/>
              </a:ext>
            </a:extLst>
          </p:cNvPr>
          <p:cNvSpPr txBox="1">
            <a:spLocks/>
          </p:cNvSpPr>
          <p:nvPr/>
        </p:nvSpPr>
        <p:spPr>
          <a:xfrm>
            <a:off x="2255496" y="767828"/>
            <a:ext cx="4495800" cy="802395"/>
          </a:xfrm>
          <a:prstGeom prst="rect">
            <a:avLst/>
          </a:prstGeom>
        </p:spPr>
        <p:txBody>
          <a:bodyPr vert="horz" lIns="91440" tIns="45720" rIns="91440" bIns="45720" rtlCol="0" anchor="ctr">
            <a:normAutofit fontScale="7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0"/>
                <a:solidFill>
                  <a:srgbClr val="254061"/>
                </a:solidFill>
                <a:effectLst>
                  <a:outerShdw blurRad="38100" dist="25400" dir="5400000" algn="ctr" rotWithShape="0">
                    <a:srgbClr val="6E747A">
                      <a:alpha val="43000"/>
                    </a:srgbClr>
                  </a:outerShdw>
                </a:effectLst>
              </a:rPr>
              <a:t>SMS</a:t>
            </a:r>
            <a:r>
              <a:rPr lang="ka-GE" sz="3600" dirty="0">
                <a:ln w="0"/>
                <a:solidFill>
                  <a:srgbClr val="254061"/>
                </a:solidFill>
                <a:effectLst>
                  <a:outerShdw blurRad="38100" dist="25400" dir="5400000" algn="ctr" rotWithShape="0">
                    <a:srgbClr val="6E747A">
                      <a:alpha val="43000"/>
                    </a:srgbClr>
                  </a:outerShdw>
                </a:effectLst>
              </a:rPr>
              <a:t> - სისტემის დანერგვა</a:t>
            </a:r>
            <a:endParaRPr lang="en-US" sz="3600" dirty="0">
              <a:ln w="0"/>
              <a:solidFill>
                <a:srgbClr val="254061"/>
              </a:solidFill>
              <a:effectLst>
                <a:outerShdw blurRad="38100" dist="25400" dir="5400000" algn="ctr" rotWithShape="0">
                  <a:srgbClr val="6E747A">
                    <a:alpha val="43000"/>
                  </a:srgbClr>
                </a:outerShdw>
              </a:effectLst>
            </a:endParaRPr>
          </a:p>
        </p:txBody>
      </p:sp>
      <p:sp>
        <p:nvSpPr>
          <p:cNvPr id="17" name="Title 1">
            <a:extLst>
              <a:ext uri="{FF2B5EF4-FFF2-40B4-BE49-F238E27FC236}">
                <a16:creationId xmlns:a16="http://schemas.microsoft.com/office/drawing/2014/main" id="{DDAA155F-C3C1-41E3-A863-40986286CAD4}"/>
              </a:ext>
            </a:extLst>
          </p:cNvPr>
          <p:cNvSpPr txBox="1">
            <a:spLocks/>
          </p:cNvSpPr>
          <p:nvPr/>
        </p:nvSpPr>
        <p:spPr>
          <a:xfrm>
            <a:off x="1874496" y="59326"/>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grpSp>
        <p:nvGrpSpPr>
          <p:cNvPr id="19" name="Группа 18">
            <a:extLst>
              <a:ext uri="{FF2B5EF4-FFF2-40B4-BE49-F238E27FC236}">
                <a16:creationId xmlns:a16="http://schemas.microsoft.com/office/drawing/2014/main" id="{AAFD9922-1EC0-47C3-A1DD-C30D1895AE59}"/>
              </a:ext>
            </a:extLst>
          </p:cNvPr>
          <p:cNvGrpSpPr/>
          <p:nvPr/>
        </p:nvGrpSpPr>
        <p:grpSpPr>
          <a:xfrm>
            <a:off x="704849" y="1600200"/>
            <a:ext cx="2571750" cy="2571750"/>
            <a:chOff x="457200" y="1874326"/>
            <a:chExt cx="2571750" cy="2571750"/>
          </a:xfrm>
        </p:grpSpPr>
        <p:pic>
          <p:nvPicPr>
            <p:cNvPr id="20" name="Рисунок 19">
              <a:extLst>
                <a:ext uri="{FF2B5EF4-FFF2-40B4-BE49-F238E27FC236}">
                  <a16:creationId xmlns:a16="http://schemas.microsoft.com/office/drawing/2014/main" id="{6D686F62-1DC4-4990-95AD-052248BC6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74326"/>
              <a:ext cx="2571750" cy="2571750"/>
            </a:xfrm>
            <a:prstGeom prst="rect">
              <a:avLst/>
            </a:prstGeom>
          </p:spPr>
        </p:pic>
        <p:sp>
          <p:nvSpPr>
            <p:cNvPr id="21" name="TextBox 20">
              <a:extLst>
                <a:ext uri="{FF2B5EF4-FFF2-40B4-BE49-F238E27FC236}">
                  <a16:creationId xmlns:a16="http://schemas.microsoft.com/office/drawing/2014/main" id="{D1F15E17-863A-47AC-9172-680E50CA17CF}"/>
                </a:ext>
              </a:extLst>
            </p:cNvPr>
            <p:cNvSpPr txBox="1"/>
            <p:nvPr/>
          </p:nvSpPr>
          <p:spPr>
            <a:xfrm>
              <a:off x="1263498" y="2590801"/>
              <a:ext cx="1022502" cy="523220"/>
            </a:xfrm>
            <a:prstGeom prst="rect">
              <a:avLst/>
            </a:prstGeom>
            <a:noFill/>
          </p:spPr>
          <p:txBody>
            <a:bodyPr wrap="square" rtlCol="0">
              <a:spAutoFit/>
            </a:bodyPr>
            <a:lstStyle/>
            <a:p>
              <a:r>
                <a:rPr lang="ka-GE" sz="400" dirty="0"/>
                <a:t>გაცნობებთ, რომ ოზურგეთის მუნიციპალიტეტის საკრებულოს</a:t>
              </a:r>
            </a:p>
            <a:p>
              <a:r>
                <a:rPr lang="ka-GE" sz="400" dirty="0"/>
                <a:t> მორიგი სხდომა </a:t>
              </a:r>
            </a:p>
            <a:p>
              <a:r>
                <a:rPr lang="ka-GE" sz="400" dirty="0"/>
                <a:t>გაიმართება 2017 წლის 4 ოქტომბერს,11:00 საათზე. </a:t>
              </a:r>
            </a:p>
            <a:p>
              <a:r>
                <a:rPr lang="ka-GE" sz="400" dirty="0"/>
                <a:t>მის. ქ.ოზურგეთი, კოსტავას ქ.#1 საკრებულოს სხდომათა დარბაზი;</a:t>
              </a:r>
              <a:endParaRPr lang="ru-RU" sz="400" dirty="0">
                <a:latin typeface="Sylfaen" panose="010A0502050306030303" pitchFamily="18" charset="0"/>
              </a:endParaRPr>
            </a:p>
          </p:txBody>
        </p:sp>
      </p:grpSp>
      <p:graphicFrame>
        <p:nvGraphicFramePr>
          <p:cNvPr id="22" name="Схема 21">
            <a:extLst>
              <a:ext uri="{FF2B5EF4-FFF2-40B4-BE49-F238E27FC236}">
                <a16:creationId xmlns:a16="http://schemas.microsoft.com/office/drawing/2014/main" id="{DC88DAE6-A0A4-4AD2-88C5-D07F47CB0D9E}"/>
              </a:ext>
            </a:extLst>
          </p:cNvPr>
          <p:cNvGraphicFramePr/>
          <p:nvPr>
            <p:extLst>
              <p:ext uri="{D42A27DB-BD31-4B8C-83A1-F6EECF244321}">
                <p14:modId xmlns:p14="http://schemas.microsoft.com/office/powerpoint/2010/main" val="769656962"/>
              </p:ext>
            </p:extLst>
          </p:nvPr>
        </p:nvGraphicFramePr>
        <p:xfrm>
          <a:off x="847725" y="4267200"/>
          <a:ext cx="2285999" cy="1878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Рисунок 22">
            <a:extLst>
              <a:ext uri="{FF2B5EF4-FFF2-40B4-BE49-F238E27FC236}">
                <a16:creationId xmlns:a16="http://schemas.microsoft.com/office/drawing/2014/main" id="{0795B63A-54A7-422C-AB1B-2CB9C477FE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3396" y="4343400"/>
            <a:ext cx="3204257" cy="1784350"/>
          </a:xfrm>
          <a:prstGeom prst="rect">
            <a:avLst/>
          </a:prstGeom>
          <a:effectLst>
            <a:outerShdw blurRad="63500" sx="102000" sy="102000" algn="ctr" rotWithShape="0">
              <a:prstClr val="black">
                <a:alpha val="40000"/>
              </a:prstClr>
            </a:outerShdw>
          </a:effectLst>
        </p:spPr>
      </p:pic>
      <p:sp>
        <p:nvSpPr>
          <p:cNvPr id="24" name="Объект 9">
            <a:extLst>
              <a:ext uri="{FF2B5EF4-FFF2-40B4-BE49-F238E27FC236}">
                <a16:creationId xmlns:a16="http://schemas.microsoft.com/office/drawing/2014/main" id="{3E6458A3-8519-4998-AE40-93708752A2BE}"/>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9"/>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pic>
        <p:nvPicPr>
          <p:cNvPr id="25" name="Рисунок 24">
            <a:extLst>
              <a:ext uri="{FF2B5EF4-FFF2-40B4-BE49-F238E27FC236}">
                <a16:creationId xmlns:a16="http://schemas.microsoft.com/office/drawing/2014/main" id="{4EE19E01-F820-4C2F-BAD2-938FA4A535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9450" y="1596004"/>
            <a:ext cx="5391150" cy="2629381"/>
          </a:xfrm>
          <a:prstGeom prst="rect">
            <a:avLst/>
          </a:prstGeom>
        </p:spPr>
      </p:pic>
    </p:spTree>
    <p:extLst>
      <p:ext uri="{BB962C8B-B14F-4D97-AF65-F5344CB8AC3E}">
        <p14:creationId xmlns:p14="http://schemas.microsoft.com/office/powerpoint/2010/main" val="39803070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925">
            <a:extLst>
              <a:ext uri="{FF2B5EF4-FFF2-40B4-BE49-F238E27FC236}">
                <a16:creationId xmlns:a16="http://schemas.microsoft.com/office/drawing/2014/main" id="{51A42722-9467-4094-B247-6743291390E7}"/>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6" name="Title 1">
            <a:extLst>
              <a:ext uri="{FF2B5EF4-FFF2-40B4-BE49-F238E27FC236}">
                <a16:creationId xmlns:a16="http://schemas.microsoft.com/office/drawing/2014/main" id="{07B18E03-09A1-4F2A-8DEE-88D40146E9CC}"/>
              </a:ext>
            </a:extLst>
          </p:cNvPr>
          <p:cNvSpPr txBox="1">
            <a:spLocks/>
          </p:cNvSpPr>
          <p:nvPr/>
        </p:nvSpPr>
        <p:spPr>
          <a:xfrm>
            <a:off x="1625877" y="627015"/>
            <a:ext cx="6756123" cy="802395"/>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n w="0"/>
                <a:solidFill>
                  <a:srgbClr val="254061"/>
                </a:solidFill>
                <a:effectLst>
                  <a:outerShdw blurRad="38100" dist="25400" dir="5400000" algn="ctr" rotWithShape="0">
                    <a:srgbClr val="6E747A">
                      <a:alpha val="43000"/>
                    </a:srgbClr>
                  </a:outerShdw>
                </a:effectLst>
              </a:rPr>
              <a:t>SMS</a:t>
            </a:r>
            <a:r>
              <a:rPr lang="ka-GE" sz="2400" dirty="0">
                <a:ln w="0"/>
                <a:solidFill>
                  <a:srgbClr val="254061"/>
                </a:solidFill>
                <a:effectLst>
                  <a:outerShdw blurRad="38100" dist="25400" dir="5400000" algn="ctr" rotWithShape="0">
                    <a:srgbClr val="6E747A">
                      <a:alpha val="43000"/>
                    </a:srgbClr>
                  </a:outerShdw>
                </a:effectLst>
              </a:rPr>
              <a:t> - სისტემის დანერგვა/ანკეტა- მემორანდუმი</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7" name="Title 1">
            <a:extLst>
              <a:ext uri="{FF2B5EF4-FFF2-40B4-BE49-F238E27FC236}">
                <a16:creationId xmlns:a16="http://schemas.microsoft.com/office/drawing/2014/main" id="{DDAA155F-C3C1-41E3-A863-40986286CAD4}"/>
              </a:ext>
            </a:extLst>
          </p:cNvPr>
          <p:cNvSpPr txBox="1">
            <a:spLocks/>
          </p:cNvSpPr>
          <p:nvPr/>
        </p:nvSpPr>
        <p:spPr>
          <a:xfrm>
            <a:off x="2375038" y="145199"/>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24" name="Объект 9">
            <a:extLst>
              <a:ext uri="{FF2B5EF4-FFF2-40B4-BE49-F238E27FC236}">
                <a16:creationId xmlns:a16="http://schemas.microsoft.com/office/drawing/2014/main" id="{3E6458A3-8519-4998-AE40-93708752A2BE}"/>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2" name="Прямоугольник 1">
            <a:extLst>
              <a:ext uri="{FF2B5EF4-FFF2-40B4-BE49-F238E27FC236}">
                <a16:creationId xmlns:a16="http://schemas.microsoft.com/office/drawing/2014/main" id="{D0B5E3EE-CF39-4788-B331-BE8E101AB564}"/>
              </a:ext>
            </a:extLst>
          </p:cNvPr>
          <p:cNvSpPr/>
          <p:nvPr/>
        </p:nvSpPr>
        <p:spPr>
          <a:xfrm>
            <a:off x="428315" y="1818339"/>
            <a:ext cx="4426687" cy="2031325"/>
          </a:xfrm>
          <a:prstGeom prst="rect">
            <a:avLst/>
          </a:prstGeom>
        </p:spPr>
        <p:txBody>
          <a:bodyPr wrap="square">
            <a:spAutoFit/>
          </a:bodyPr>
          <a:lstStyle/>
          <a:p>
            <a:pPr algn="ctr"/>
            <a:r>
              <a:rPr lang="ka-GE" sz="1400" b="1" dirty="0">
                <a:solidFill>
                  <a:srgbClr val="254061"/>
                </a:solidFill>
                <a:latin typeface="SF Regular"/>
              </a:rPr>
              <a:t>შეთანხმების ანკეტა - მემორანდუმი </a:t>
            </a:r>
          </a:p>
          <a:p>
            <a:pPr algn="ctr"/>
            <a:r>
              <a:rPr lang="ka-GE" sz="1400" dirty="0">
                <a:solidFill>
                  <a:srgbClr val="254061"/>
                </a:solidFill>
                <a:latin typeface="SF Regular"/>
              </a:rPr>
              <a:t>თუ დაინტერესებული ხართ თქვენს მობილურ ტელეფონზე ან ელექტრონულ ფოსტაზე ოპერატიულად მიღოთ ინფორმაცია საკრებულოში დაგეგმილი შეხვედრების შესახებ, მოაწერეთ ხელი შეთანხმების ანკეტა - მემორანდუმს,</a:t>
            </a:r>
          </a:p>
          <a:p>
            <a:pPr algn="ctr"/>
            <a:r>
              <a:rPr lang="ka-GE" sz="1400" dirty="0">
                <a:solidFill>
                  <a:srgbClr val="254061"/>
                </a:solidFill>
                <a:latin typeface="SF Regular"/>
              </a:rPr>
              <a:t>მონიშნეთ თქვენთვის საინტერესო თემები და მიუთითეთ მობილური ნომერი ან ელექტრონული ფოსტის მისამართი. </a:t>
            </a:r>
          </a:p>
        </p:txBody>
      </p:sp>
      <p:pic>
        <p:nvPicPr>
          <p:cNvPr id="4" name="Рисунок 3">
            <a:extLst>
              <a:ext uri="{FF2B5EF4-FFF2-40B4-BE49-F238E27FC236}">
                <a16:creationId xmlns:a16="http://schemas.microsoft.com/office/drawing/2014/main" id="{A8C74AEB-18B4-42F2-8DF6-509973D26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112" y="3938042"/>
            <a:ext cx="3314697" cy="2209798"/>
          </a:xfrm>
          <a:prstGeom prst="rect">
            <a:avLst/>
          </a:prstGeom>
          <a:ln>
            <a:noFill/>
          </a:ln>
          <a:effectLst>
            <a:softEdge rad="112500"/>
          </a:effectLst>
        </p:spPr>
      </p:pic>
      <p:pic>
        <p:nvPicPr>
          <p:cNvPr id="6" name="Рисунок 5">
            <a:extLst>
              <a:ext uri="{FF2B5EF4-FFF2-40B4-BE49-F238E27FC236}">
                <a16:creationId xmlns:a16="http://schemas.microsoft.com/office/drawing/2014/main" id="{B7545811-11F4-47F8-9410-88868BC95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262426"/>
            <a:ext cx="3534085" cy="3174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7698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925">
            <a:extLst>
              <a:ext uri="{FF2B5EF4-FFF2-40B4-BE49-F238E27FC236}">
                <a16:creationId xmlns:a16="http://schemas.microsoft.com/office/drawing/2014/main" id="{51A42722-9467-4094-B247-6743291390E7}"/>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5" name="Рисунок 4">
            <a:extLst>
              <a:ext uri="{FF2B5EF4-FFF2-40B4-BE49-F238E27FC236}">
                <a16:creationId xmlns:a16="http://schemas.microsoft.com/office/drawing/2014/main" id="{E92D8159-F8CD-4E68-9A87-9283F13CC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30" y="1676400"/>
            <a:ext cx="4823460" cy="2207294"/>
          </a:xfrm>
          <a:prstGeom prst="rect">
            <a:avLst/>
          </a:prstGeom>
        </p:spPr>
      </p:pic>
      <p:pic>
        <p:nvPicPr>
          <p:cNvPr id="8" name="Рисунок 7">
            <a:extLst>
              <a:ext uri="{FF2B5EF4-FFF2-40B4-BE49-F238E27FC236}">
                <a16:creationId xmlns:a16="http://schemas.microsoft.com/office/drawing/2014/main" id="{AF9B089D-17DD-469D-9DC2-6DFF85CAEB5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44790" y="1676400"/>
            <a:ext cx="3137210" cy="44500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Рисунок 2">
            <a:extLst>
              <a:ext uri="{FF2B5EF4-FFF2-40B4-BE49-F238E27FC236}">
                <a16:creationId xmlns:a16="http://schemas.microsoft.com/office/drawing/2014/main" id="{7194BBF1-4979-42E7-B4E0-9716A935BA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5139" y="3962400"/>
            <a:ext cx="1828799" cy="2258534"/>
          </a:xfrm>
          <a:prstGeom prst="rect">
            <a:avLst/>
          </a:prstGeom>
          <a:effectLst>
            <a:outerShdw blurRad="50800" dist="38100" dir="8100000" algn="tr" rotWithShape="0">
              <a:prstClr val="black">
                <a:alpha val="40000"/>
              </a:prstClr>
            </a:outerShdw>
          </a:effectLst>
        </p:spPr>
      </p:pic>
      <p:sp>
        <p:nvSpPr>
          <p:cNvPr id="9" name="Title 1">
            <a:extLst>
              <a:ext uri="{FF2B5EF4-FFF2-40B4-BE49-F238E27FC236}">
                <a16:creationId xmlns:a16="http://schemas.microsoft.com/office/drawing/2014/main" id="{17E8F679-E511-4E13-A662-D13460FA7B31}"/>
              </a:ext>
            </a:extLst>
          </p:cNvPr>
          <p:cNvSpPr txBox="1">
            <a:spLocks/>
          </p:cNvSpPr>
          <p:nvPr/>
        </p:nvSpPr>
        <p:spPr>
          <a:xfrm>
            <a:off x="1625877" y="627015"/>
            <a:ext cx="6756123" cy="802395"/>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dirty="0">
                <a:ln w="0"/>
                <a:solidFill>
                  <a:srgbClr val="254061"/>
                </a:solidFill>
                <a:effectLst>
                  <a:outerShdw blurRad="38100" dist="25400" dir="5400000" algn="ctr" rotWithShape="0">
                    <a:srgbClr val="6E747A">
                      <a:alpha val="43000"/>
                    </a:srgbClr>
                  </a:outerShdw>
                </a:effectLst>
              </a:rPr>
              <a:t>ელექტრონული გამოკითხვა</a:t>
            </a:r>
            <a:r>
              <a:rPr lang="ru-RU" sz="2400" b="1" cap="all" dirty="0">
                <a:ln w="0"/>
                <a:solidFill>
                  <a:srgbClr val="254061"/>
                </a:solidFill>
                <a:effectLst>
                  <a:reflection blurRad="12700" stA="50000" endPos="50000" dist="5000" dir="5400000" sy="-100000" rotWithShape="0"/>
                </a:effectLst>
              </a:rPr>
              <a:t> »</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2D67751F-9D0A-4F8F-A46B-715826A8FD52}"/>
              </a:ext>
            </a:extLst>
          </p:cNvPr>
          <p:cNvSpPr txBox="1">
            <a:spLocks/>
          </p:cNvSpPr>
          <p:nvPr/>
        </p:nvSpPr>
        <p:spPr>
          <a:xfrm>
            <a:off x="2375038" y="145199"/>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pic>
        <p:nvPicPr>
          <p:cNvPr id="7" name="Рисунок 6">
            <a:hlinkClick r:id="rId6"/>
            <a:extLst>
              <a:ext uri="{FF2B5EF4-FFF2-40B4-BE49-F238E27FC236}">
                <a16:creationId xmlns:a16="http://schemas.microsoft.com/office/drawing/2014/main" id="{E605F3A9-AA2B-42E5-847D-A3D5027B9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026" y="4695874"/>
            <a:ext cx="2375210" cy="471549"/>
          </a:xfrm>
          <a:prstGeom prst="rect">
            <a:avLst/>
          </a:prstGeom>
        </p:spPr>
      </p:pic>
      <p:sp>
        <p:nvSpPr>
          <p:cNvPr id="16" name="Объект 9">
            <a:extLst>
              <a:ext uri="{FF2B5EF4-FFF2-40B4-BE49-F238E27FC236}">
                <a16:creationId xmlns:a16="http://schemas.microsoft.com/office/drawing/2014/main" id="{AA62F95B-8DCB-48EF-8ADE-04049EBD3435}"/>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8"/>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Tree>
    <p:extLst>
      <p:ext uri="{BB962C8B-B14F-4D97-AF65-F5344CB8AC3E}">
        <p14:creationId xmlns:p14="http://schemas.microsoft.com/office/powerpoint/2010/main" val="16507750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E8F679-E511-4E13-A662-D13460FA7B31}"/>
              </a:ext>
            </a:extLst>
          </p:cNvPr>
          <p:cNvSpPr txBox="1">
            <a:spLocks/>
          </p:cNvSpPr>
          <p:nvPr/>
        </p:nvSpPr>
        <p:spPr>
          <a:xfrm>
            <a:off x="1625877" y="627015"/>
            <a:ext cx="6756123" cy="802395"/>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cap="all" dirty="0">
                <a:ln w="0"/>
                <a:solidFill>
                  <a:srgbClr val="254061"/>
                </a:solidFill>
                <a:effectLst>
                  <a:reflection blurRad="12700" stA="50000" endPos="50000" dist="5000" dir="5400000" sy="-100000" rotWithShape="0"/>
                </a:effectLst>
              </a:rPr>
              <a:t>« </a:t>
            </a:r>
            <a:r>
              <a:rPr lang="ka-GE" sz="2400" dirty="0">
                <a:ln w="0"/>
                <a:solidFill>
                  <a:srgbClr val="254061"/>
                </a:solidFill>
                <a:effectLst>
                  <a:outerShdw blurRad="38100" dist="25400" dir="5400000" algn="ctr" rotWithShape="0">
                    <a:srgbClr val="6E747A">
                      <a:alpha val="43000"/>
                    </a:srgbClr>
                  </a:outerShdw>
                </a:effectLst>
              </a:rPr>
              <a:t>საზოგადოებრივი ჩართულობის ცენტრები </a:t>
            </a:r>
            <a:r>
              <a:rPr lang="ru-RU" sz="2400" b="1" cap="all" dirty="0">
                <a:ln w="0"/>
                <a:solidFill>
                  <a:srgbClr val="254061"/>
                </a:solidFill>
                <a:effectLst>
                  <a:reflection blurRad="12700" stA="50000" endPos="50000" dist="5000" dir="5400000" sy="-100000" rotWithShape="0"/>
                </a:effectLst>
              </a:rPr>
              <a:t>»</a:t>
            </a:r>
            <a:endParaRPr lang="en-US" sz="2400" dirty="0">
              <a:ln w="0"/>
              <a:solidFill>
                <a:srgbClr val="25406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2D67751F-9D0A-4F8F-A46B-715826A8FD52}"/>
              </a:ext>
            </a:extLst>
          </p:cNvPr>
          <p:cNvSpPr txBox="1">
            <a:spLocks/>
          </p:cNvSpPr>
          <p:nvPr/>
        </p:nvSpPr>
        <p:spPr>
          <a:xfrm>
            <a:off x="2375038" y="145199"/>
            <a:ext cx="5257800" cy="802395"/>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n w="0"/>
                <a:effectLst>
                  <a:outerShdw blurRad="38100" dist="19050" dir="2700000" algn="tl" rotWithShape="0">
                    <a:schemeClr val="dk1">
                      <a:alpha val="40000"/>
                    </a:schemeClr>
                  </a:outerShdw>
                </a:effectLst>
              </a:rPr>
              <a:t>OGP - </a:t>
            </a:r>
            <a:r>
              <a:rPr lang="ka-GE" sz="3200" dirty="0">
                <a:ln w="0"/>
                <a:effectLst>
                  <a:outerShdw blurRad="38100" dist="19050" dir="2700000" algn="tl" rotWithShape="0">
                    <a:schemeClr val="dk1">
                      <a:alpha val="40000"/>
                    </a:schemeClr>
                  </a:outerShdw>
                </a:effectLst>
              </a:rPr>
              <a:t>ვალდებულება </a:t>
            </a:r>
            <a:r>
              <a:rPr lang="ru-RU" sz="3200" dirty="0">
                <a:ln w="0"/>
                <a:effectLst>
                  <a:outerShdw blurRad="38100" dist="19050" dir="2700000" algn="tl" rotWithShape="0">
                    <a:schemeClr val="dk1">
                      <a:alpha val="40000"/>
                    </a:schemeClr>
                  </a:outerShdw>
                </a:effectLst>
              </a:rPr>
              <a:t>№23</a:t>
            </a:r>
            <a:endParaRPr lang="en-US" sz="3200" dirty="0">
              <a:ln w="0"/>
              <a:effectLst>
                <a:outerShdw blurRad="38100" dist="19050" dir="2700000" algn="tl" rotWithShape="0">
                  <a:schemeClr val="dk1">
                    <a:alpha val="40000"/>
                  </a:schemeClr>
                </a:outerShdw>
              </a:effectLst>
            </a:endParaRPr>
          </a:p>
        </p:txBody>
      </p:sp>
      <p:sp>
        <p:nvSpPr>
          <p:cNvPr id="16" name="Объект 9">
            <a:extLst>
              <a:ext uri="{FF2B5EF4-FFF2-40B4-BE49-F238E27FC236}">
                <a16:creationId xmlns:a16="http://schemas.microsoft.com/office/drawing/2014/main" id="{AA62F95B-8DCB-48EF-8ADE-04049EBD3435}"/>
              </a:ext>
            </a:extLst>
          </p:cNvPr>
          <p:cNvSpPr txBox="1">
            <a:spLocks/>
          </p:cNvSpPr>
          <p:nvPr/>
        </p:nvSpPr>
        <p:spPr>
          <a:xfrm>
            <a:off x="3581400" y="6370366"/>
            <a:ext cx="1981199" cy="533494"/>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latin typeface="Sylfaen" panose="010A0502050306030303" pitchFamily="18" charset="0"/>
                <a:hlinkClick r:id="rId2"/>
              </a:rPr>
              <a:t>oz.gov.ge</a:t>
            </a:r>
            <a:endParaRPr lang="en-US" sz="1400" dirty="0">
              <a:solidFill>
                <a:schemeClr val="tx2"/>
              </a:solidFill>
              <a:latin typeface="Sylfaen" panose="010A0502050306030303" pitchFamily="18" charset="0"/>
            </a:endParaRPr>
          </a:p>
          <a:p>
            <a:pPr marL="0" indent="0" algn="ctr">
              <a:buFont typeface="Arial" panose="020B0604020202020204" pitchFamily="34" charset="0"/>
              <a:buNone/>
            </a:pPr>
            <a:r>
              <a:rPr lang="en-US" sz="1400" dirty="0">
                <a:solidFill>
                  <a:srgbClr val="0000FF"/>
                </a:solidFill>
                <a:latin typeface="Sylfaen" panose="010A0502050306030303" pitchFamily="18" charset="0"/>
              </a:rPr>
              <a:t>2018</a:t>
            </a:r>
            <a:r>
              <a:rPr lang="ka-GE" sz="1400" dirty="0">
                <a:solidFill>
                  <a:srgbClr val="0000FF"/>
                </a:solidFill>
                <a:latin typeface="Sylfaen" panose="010A0502050306030303" pitchFamily="18" charset="0"/>
              </a:rPr>
              <a:t>წ.</a:t>
            </a:r>
            <a:endParaRPr lang="ru-RU" sz="1400" dirty="0">
              <a:solidFill>
                <a:srgbClr val="0000FF"/>
              </a:solidFill>
              <a:latin typeface="Sylfaen" panose="010A0502050306030303" pitchFamily="18" charset="0"/>
            </a:endParaRPr>
          </a:p>
        </p:txBody>
      </p:sp>
      <p:sp>
        <p:nvSpPr>
          <p:cNvPr id="11" name="Line 1925">
            <a:extLst>
              <a:ext uri="{FF2B5EF4-FFF2-40B4-BE49-F238E27FC236}">
                <a16:creationId xmlns:a16="http://schemas.microsoft.com/office/drawing/2014/main" id="{5EA5CF2F-F3EC-4362-99CF-65509FC922D1}"/>
              </a:ext>
            </a:extLst>
          </p:cNvPr>
          <p:cNvSpPr>
            <a:spLocks noChangeShapeType="1"/>
          </p:cNvSpPr>
          <p:nvPr/>
        </p:nvSpPr>
        <p:spPr bwMode="auto">
          <a:xfrm flipV="1">
            <a:off x="838200" y="6324600"/>
            <a:ext cx="7543800" cy="0"/>
          </a:xfrm>
          <a:prstGeom prst="line">
            <a:avLst/>
          </a:prstGeom>
          <a:noFill/>
          <a:ln w="34925">
            <a:solidFill>
              <a:srgbClr val="B6BA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 name="Прямоугольник 1">
            <a:extLst>
              <a:ext uri="{FF2B5EF4-FFF2-40B4-BE49-F238E27FC236}">
                <a16:creationId xmlns:a16="http://schemas.microsoft.com/office/drawing/2014/main" id="{BACB2730-F3BE-4A9D-B886-E94C2C41123B}"/>
              </a:ext>
            </a:extLst>
          </p:cNvPr>
          <p:cNvSpPr/>
          <p:nvPr/>
        </p:nvSpPr>
        <p:spPr>
          <a:xfrm>
            <a:off x="4315981" y="2363972"/>
            <a:ext cx="4572000" cy="2862322"/>
          </a:xfrm>
          <a:prstGeom prst="rect">
            <a:avLst/>
          </a:prstGeom>
        </p:spPr>
        <p:txBody>
          <a:bodyPr>
            <a:spAutoFit/>
          </a:bodyPr>
          <a:lstStyle/>
          <a:p>
            <a:pPr marL="285750" indent="-285750">
              <a:buFontTx/>
              <a:buChar char="-"/>
            </a:pPr>
            <a:r>
              <a:rPr lang="ka-GE" dirty="0">
                <a:solidFill>
                  <a:srgbClr val="254061"/>
                </a:solidFill>
                <a:latin typeface="SF Regular"/>
              </a:rPr>
              <a:t>ოზურგეთის მუნიციპალიტეტის 28 ადმინისტრაციულ ერთეულში შეიქმნება და თანამედროვე ციფრული ტექნოლოგიებით აღიჭურვება საზოგადოებრივი ჩართულობის ცენტრები.</a:t>
            </a:r>
          </a:p>
          <a:p>
            <a:pPr marL="285750" indent="-285750">
              <a:buFontTx/>
              <a:buChar char="-"/>
            </a:pPr>
            <a:r>
              <a:rPr lang="ka-GE" dirty="0">
                <a:solidFill>
                  <a:srgbClr val="254061"/>
                </a:solidFill>
                <a:latin typeface="SF Regular"/>
              </a:rPr>
              <a:t>ამჟამად მსგავსი ცენტრები ფუნქციონირებს მუნიციპალიტეტის 5 სოფელში: კონჭკათში, მელექედურში, ლიხაურში, თხინვალსა და ბახვში.</a:t>
            </a:r>
            <a:endParaRPr lang="ru-RU" dirty="0">
              <a:solidFill>
                <a:srgbClr val="254061"/>
              </a:solidFill>
            </a:endParaRPr>
          </a:p>
        </p:txBody>
      </p:sp>
      <p:pic>
        <p:nvPicPr>
          <p:cNvPr id="6" name="Рисунок 5">
            <a:extLst>
              <a:ext uri="{FF2B5EF4-FFF2-40B4-BE49-F238E27FC236}">
                <a16:creationId xmlns:a16="http://schemas.microsoft.com/office/drawing/2014/main" id="{2915E2C0-079A-4800-8423-03F4CD4E9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94" y="2362200"/>
            <a:ext cx="3881887" cy="3429000"/>
          </a:xfrm>
          <a:prstGeom prst="rect">
            <a:avLst/>
          </a:prstGeom>
        </p:spPr>
      </p:pic>
    </p:spTree>
    <p:extLst>
      <p:ext uri="{BB962C8B-B14F-4D97-AF65-F5344CB8AC3E}">
        <p14:creationId xmlns:p14="http://schemas.microsoft.com/office/powerpoint/2010/main" val="1606209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958</Words>
  <Application>Microsoft Office PowerPoint</Application>
  <PresentationFormat>Экран (4:3)</PresentationFormat>
  <Paragraphs>196</Paragraphs>
  <Slides>26</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26</vt:i4>
      </vt:variant>
    </vt:vector>
  </HeadingPairs>
  <TitlesOfParts>
    <vt:vector size="36" baseType="lpstr">
      <vt:lpstr>Arial</vt:lpstr>
      <vt:lpstr>Calibri</vt:lpstr>
      <vt:lpstr>Calibri (Основной текст)</vt:lpstr>
      <vt:lpstr>Helvetica Neue</vt:lpstr>
      <vt:lpstr>Roboto_GEOMt</vt:lpstr>
      <vt:lpstr>Roboto_GEONus</vt:lpstr>
      <vt:lpstr>SF Regular</vt:lpstr>
      <vt:lpstr>Sylfaen</vt:lpstr>
      <vt:lpstr>Wingdings</vt:lpstr>
      <vt:lpstr>Office Theme</vt:lpstr>
      <vt:lpstr>Презентация PowerPoint</vt:lpstr>
      <vt:lpstr>ვალდებულება 23: ოზურგეთის მუნიციპალიტეტის საკრებულო სხდომების გამჭვირვალობა</vt:lpstr>
      <vt:lpstr>OGP - ვალდებულება №23</vt:lpstr>
      <vt:lpstr>«მართე სახლიდან»</vt:lpstr>
      <vt:lpstr>ანგარიშგების პროცესი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ოზურგეთის მუნიციპალიტეტის საკრებულო</vt:lpstr>
      <vt:lpstr>Презентация PowerPoint</vt:lpstr>
      <vt:lpstr>Презентация PowerPoint</vt:lpstr>
      <vt:lpstr>ოზურგეთის მუნიციპალიტეტის საკრებულო OGP - სამომავლო ვალდებულებები</vt:lpstr>
      <vt:lpstr>ოზურგეთის მუნიციპალიტეტის საკრებულო OGP - გამოწვევები</vt:lpstr>
      <vt:lpstr>ოზურგეთის მუნიციპალიტეტის საკრებულო ელექტრონული პეტიცია - ახალი რეალობა </vt:lpstr>
      <vt:lpstr>ოზურგეთის მუნიციპალიტეტის საკრებულო</vt:lpstr>
      <vt:lpstr>ოზურგეთის მუნიციპალიტეტის საკრებულო</vt:lpstr>
      <vt:lpstr>ოზურგეთის მუნიციპალიტეტის საკრებულო</vt:lpstr>
      <vt:lpstr>ოზურგეთის მუნიციპალიტეტის საკრებულო</vt:lpstr>
      <vt:lpstr>ოზურგეთის მუნიციპალიტეტის საკრებულო OGP- გლობალური სამიტის მონაწილეა</vt:lpstr>
      <vt:lpstr>Презентация PowerPoint</vt:lpstr>
    </vt:vector>
  </TitlesOfParts>
  <Company>Fairmont Raffles Hotels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pmarkasian</dc:creator>
  <cp:lastModifiedBy>zaza t</cp:lastModifiedBy>
  <cp:revision>204</cp:revision>
  <dcterms:created xsi:type="dcterms:W3CDTF">2014-08-27T13:17:30Z</dcterms:created>
  <dcterms:modified xsi:type="dcterms:W3CDTF">2018-06-12T11:00:42Z</dcterms:modified>
</cp:coreProperties>
</file>